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1D_498D2831.xml" ContentType="application/vnd.ms-powerpoint.comment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85"/>
  </p:notesMasterIdLst>
  <p:sldIdLst>
    <p:sldId id="256" r:id="rId2"/>
    <p:sldId id="523" r:id="rId3"/>
    <p:sldId id="260" r:id="rId4"/>
    <p:sldId id="463" r:id="rId5"/>
    <p:sldId id="468" r:id="rId6"/>
    <p:sldId id="352" r:id="rId7"/>
    <p:sldId id="492" r:id="rId8"/>
    <p:sldId id="479" r:id="rId9"/>
    <p:sldId id="558" r:id="rId10"/>
    <p:sldId id="559" r:id="rId11"/>
    <p:sldId id="355" r:id="rId12"/>
    <p:sldId id="473" r:id="rId13"/>
    <p:sldId id="474" r:id="rId14"/>
    <p:sldId id="475" r:id="rId15"/>
    <p:sldId id="476" r:id="rId16"/>
    <p:sldId id="477" r:id="rId17"/>
    <p:sldId id="466" r:id="rId18"/>
    <p:sldId id="464" r:id="rId19"/>
    <p:sldId id="524" r:id="rId20"/>
    <p:sldId id="550" r:id="rId21"/>
    <p:sldId id="551" r:id="rId22"/>
    <p:sldId id="484" r:id="rId23"/>
    <p:sldId id="560" r:id="rId24"/>
    <p:sldId id="585" r:id="rId25"/>
    <p:sldId id="562" r:id="rId26"/>
    <p:sldId id="563" r:id="rId27"/>
    <p:sldId id="531" r:id="rId28"/>
    <p:sldId id="532" r:id="rId29"/>
    <p:sldId id="565" r:id="rId30"/>
    <p:sldId id="525" r:id="rId31"/>
    <p:sldId id="470" r:id="rId32"/>
    <p:sldId id="471" r:id="rId33"/>
    <p:sldId id="536" r:id="rId34"/>
    <p:sldId id="534" r:id="rId35"/>
    <p:sldId id="535" r:id="rId36"/>
    <p:sldId id="537" r:id="rId37"/>
    <p:sldId id="586" r:id="rId38"/>
    <p:sldId id="538" r:id="rId39"/>
    <p:sldId id="539" r:id="rId40"/>
    <p:sldId id="566" r:id="rId41"/>
    <p:sldId id="543" r:id="rId42"/>
    <p:sldId id="571" r:id="rId43"/>
    <p:sldId id="576" r:id="rId44"/>
    <p:sldId id="581" r:id="rId45"/>
    <p:sldId id="582" r:id="rId46"/>
    <p:sldId id="583" r:id="rId47"/>
    <p:sldId id="580" r:id="rId48"/>
    <p:sldId id="545" r:id="rId49"/>
    <p:sldId id="332" r:id="rId50"/>
    <p:sldId id="329" r:id="rId51"/>
    <p:sldId id="333" r:id="rId52"/>
    <p:sldId id="334" r:id="rId53"/>
    <p:sldId id="330" r:id="rId54"/>
    <p:sldId id="337" r:id="rId55"/>
    <p:sldId id="336" r:id="rId56"/>
    <p:sldId id="416" r:id="rId57"/>
    <p:sldId id="296" r:id="rId58"/>
    <p:sldId id="555" r:id="rId59"/>
    <p:sldId id="556" r:id="rId60"/>
    <p:sldId id="516" r:id="rId61"/>
    <p:sldId id="584" r:id="rId62"/>
    <p:sldId id="548" r:id="rId63"/>
    <p:sldId id="553" r:id="rId64"/>
    <p:sldId id="394" r:id="rId65"/>
    <p:sldId id="396" r:id="rId66"/>
    <p:sldId id="554" r:id="rId67"/>
    <p:sldId id="409" r:id="rId68"/>
    <p:sldId id="397" r:id="rId69"/>
    <p:sldId id="414" r:id="rId70"/>
    <p:sldId id="399" r:id="rId71"/>
    <p:sldId id="403" r:id="rId72"/>
    <p:sldId id="404" r:id="rId73"/>
    <p:sldId id="326" r:id="rId74"/>
    <p:sldId id="392" r:id="rId75"/>
    <p:sldId id="411" r:id="rId76"/>
    <p:sldId id="406" r:id="rId77"/>
    <p:sldId id="405" r:id="rId78"/>
    <p:sldId id="441" r:id="rId79"/>
    <p:sldId id="407" r:id="rId80"/>
    <p:sldId id="408" r:id="rId81"/>
    <p:sldId id="442" r:id="rId82"/>
    <p:sldId id="514" r:id="rId83"/>
    <p:sldId id="520" r:id="rId8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9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1BBB"/>
    <a:srgbClr val="FF0066"/>
    <a:srgbClr val="003300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4" autoAdjust="0"/>
    <p:restoredTop sz="93883" autoAdjust="0"/>
  </p:normalViewPr>
  <p:slideViewPr>
    <p:cSldViewPr snapToGrid="0">
      <p:cViewPr varScale="1">
        <p:scale>
          <a:sx n="70" d="100"/>
          <a:sy n="70" d="100"/>
        </p:scale>
        <p:origin x="534" y="60"/>
      </p:cViewPr>
      <p:guideLst>
        <p:guide orient="horz" pos="206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154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LL\OneDrive\Desktop\NAAC%20COPO%20DATA%202021-2023\PHYSICAL%20CHEM\PHYSICAL%20FINAL%20REPORT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oleObject" Target="file:///C:\Users\DELL\OneDrive\Desktop\pubn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38299704724424E-2"/>
          <c:y val="0.10652343094713168"/>
          <c:w val="0.92861700295275551"/>
          <c:h val="0.759772837120274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M.Sc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103</c:v>
                </c:pt>
                <c:pt idx="1">
                  <c:v>108</c:v>
                </c:pt>
                <c:pt idx="2">
                  <c:v>115</c:v>
                </c:pt>
                <c:pt idx="3">
                  <c:v>114</c:v>
                </c:pt>
                <c:pt idx="4">
                  <c:v>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00-4BB7-BF0B-5F30121E9CA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Ph.D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18</c:v>
                </c:pt>
                <c:pt idx="1">
                  <c:v>33</c:v>
                </c:pt>
                <c:pt idx="2">
                  <c:v>8</c:v>
                </c:pt>
                <c:pt idx="3">
                  <c:v>13</c:v>
                </c:pt>
                <c:pt idx="4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00-4BB7-BF0B-5F30121E9CA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Qualified in NET/GATE/INSPIRE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  <c:pt idx="0">
                  <c:v>10</c:v>
                </c:pt>
                <c:pt idx="1">
                  <c:v>11</c:v>
                </c:pt>
                <c:pt idx="2">
                  <c:v>7</c:v>
                </c:pt>
                <c:pt idx="3">
                  <c:v>12</c:v>
                </c:pt>
                <c:pt idx="4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D00-4BB7-BF0B-5F30121E9C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2901120"/>
        <c:axId val="112907008"/>
      </c:barChart>
      <c:catAx>
        <c:axId val="112901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907008"/>
        <c:crosses val="autoZero"/>
        <c:auto val="1"/>
        <c:lblAlgn val="ctr"/>
        <c:lblOffset val="100"/>
        <c:noMultiLvlLbl val="0"/>
      </c:catAx>
      <c:valAx>
        <c:axId val="112907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901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9978276130042009E-2"/>
          <c:y val="9.9922984143203483E-2"/>
          <c:w val="0.82691453865092512"/>
          <c:h val="7.90171289020667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ptos Display" panose="020B00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1549315503719591E-2"/>
          <c:y val="0.10302971513235765"/>
          <c:w val="0.88163915090395661"/>
          <c:h val="0.846715000561539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'PO Attainment of Program'!$A$32</c:f>
              <c:strCache>
                <c:ptCount val="1"/>
                <c:pt idx="0">
                  <c:v>PO Attainment Level 
(Average PO Attainment of Physical Chemistry Program)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'PO Attainment of Program'!$B$32:$I$32</c:f>
              <c:numCache>
                <c:formatCode>0.00</c:formatCode>
                <c:ptCount val="8"/>
                <c:pt idx="0">
                  <c:v>2.9749999999999988</c:v>
                </c:pt>
                <c:pt idx="1">
                  <c:v>2.8903846153846158</c:v>
                </c:pt>
                <c:pt idx="2">
                  <c:v>2.8937499999999967</c:v>
                </c:pt>
                <c:pt idx="3">
                  <c:v>2.933333333333334</c:v>
                </c:pt>
                <c:pt idx="4">
                  <c:v>2.7881944444444478</c:v>
                </c:pt>
                <c:pt idx="5">
                  <c:v>2.8878787878787877</c:v>
                </c:pt>
                <c:pt idx="6">
                  <c:v>2.8659420289855073</c:v>
                </c:pt>
                <c:pt idx="7">
                  <c:v>2.8909090909090907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D8-42CF-A27B-4820F01E0D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896384"/>
        <c:axId val="62982400"/>
      </c:barChart>
      <c:catAx>
        <c:axId val="6289638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982400"/>
        <c:crosses val="autoZero"/>
        <c:auto val="1"/>
        <c:lblAlgn val="ctr"/>
        <c:lblOffset val="100"/>
        <c:noMultiLvlLbl val="0"/>
      </c:catAx>
      <c:valAx>
        <c:axId val="62982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896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Major research areas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9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928-4A55-A678-BA8356973A7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928-4A55-A678-BA8356973A7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928-4A55-A678-BA8356973A77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928-4A55-A678-BA8356973A77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928-4A55-A678-BA8356973A77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928-4A55-A678-BA8356973A77}"/>
                </c:ext>
              </c:extLst>
            </c:dLbl>
            <c:dLbl>
              <c:idx val="1"/>
              <c:layout>
                <c:manualLayout>
                  <c:x val="0.1918507577270348"/>
                  <c:y val="-0.1909505385102724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dirty="0"/>
                      <a:t>Material Chemistry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393066491688538"/>
                      <c:h val="9.245370370370370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928-4A55-A678-BA8356973A77}"/>
                </c:ext>
              </c:extLst>
            </c:dLbl>
            <c:dLbl>
              <c:idx val="2"/>
              <c:layout>
                <c:manualLayout>
                  <c:x val="3.4136551874259062E-2"/>
                  <c:y val="-0.1147145983548033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Physical</a:t>
                    </a:r>
                    <a:r>
                      <a:rPr lang="en-US" baseline="0"/>
                      <a:t> Chemistry</a:t>
                    </a:r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56358983976556"/>
                      <c:h val="5.579501915708811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1928-4A55-A678-BA8356973A77}"/>
                </c:ext>
              </c:extLst>
            </c:dLbl>
            <c:dLbl>
              <c:idx val="3"/>
              <c:layout>
                <c:manualLayout>
                  <c:x val="1.0592738407698701E-3"/>
                  <c:y val="2.87992125984252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Organic</a:t>
                    </a:r>
                    <a:r>
                      <a:rPr lang="en-US" baseline="0" dirty="0"/>
                      <a:t> Chemistry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194444444444438"/>
                      <c:h val="6.474555263925341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1928-4A55-A678-BA8356973A77}"/>
                </c:ext>
              </c:extLst>
            </c:dLbl>
            <c:dLbl>
              <c:idx val="4"/>
              <c:layout>
                <c:manualLayout>
                  <c:x val="0.27222222222222231"/>
                  <c:y val="-8.629337999416755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Environmental</a:t>
                    </a:r>
                    <a:r>
                      <a:rPr lang="en-US" baseline="0"/>
                      <a:t> Chemistry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1928-4A55-A678-BA8356973A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Sheet2!$B$28:$B$32</c:f>
              <c:strCache>
                <c:ptCount val="5"/>
                <c:pt idx="0">
                  <c:v>Pharmacuetical Chemistry</c:v>
                </c:pt>
                <c:pt idx="1">
                  <c:v>Material Chemistry</c:v>
                </c:pt>
                <c:pt idx="2">
                  <c:v>Physical Chemistry</c:v>
                </c:pt>
                <c:pt idx="3">
                  <c:v>Organic Chemistry</c:v>
                </c:pt>
                <c:pt idx="4">
                  <c:v>Environmental Chemistry</c:v>
                </c:pt>
              </c:strCache>
            </c:strRef>
          </c:cat>
          <c:val>
            <c:numRef>
              <c:f>Sheet2!$C$28:$C$32</c:f>
              <c:numCache>
                <c:formatCode>General</c:formatCode>
                <c:ptCount val="5"/>
                <c:pt idx="0">
                  <c:v>126</c:v>
                </c:pt>
                <c:pt idx="1">
                  <c:v>49</c:v>
                </c:pt>
                <c:pt idx="2">
                  <c:v>36</c:v>
                </c:pt>
                <c:pt idx="3">
                  <c:v>60</c:v>
                </c:pt>
                <c:pt idx="4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928-4A55-A678-BA8356973A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omments/modernComment_11D_498D283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2B8C57B-86F0-454E-882D-63B607C500E0}" authorId="{29DE2116-FA8A-A145-5BD8-8D7269A1F868}" created="2023-08-29T16:41:15.313">
    <pc:sldMkLst xmlns:pc="http://schemas.microsoft.com/office/powerpoint/2013/main/command">
      <pc:docMk/>
      <pc:sldMk cId="855215445" sldId="325"/>
    </pc:sldMkLst>
    <p188:replyLst>
      <p188:reply id="{226EC904-9359-4BCF-AA4C-273179E71DEC}" authorId="{29DE2116-FA8A-A145-5BD8-8D7269A1F868}" created="2023-08-29T16:41:24.808">
        <p188:txBody>
          <a:bodyPr/>
          <a:lstStyle/>
          <a:p>
            <a:r>
              <a:rPr lang="en-IN"/>
              <a:t>Hi.</a:t>
            </a:r>
          </a:p>
        </p188:txBody>
      </p188:reply>
    </p188:replyLst>
    <p188:txBody>
      <a:bodyPr/>
      <a:lstStyle/>
      <a:p>
        <a:r>
          <a:rPr lang="en-IN"/>
          <a:t>Hi
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F52301-8CFE-4390-B655-3447C0720A5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6D2631B-CE0C-4B5F-AF63-E0FEBD0CC89E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4800" dirty="0" smtClean="0"/>
            <a:t>VISION</a:t>
          </a:r>
          <a:endParaRPr lang="en-US" sz="4800" dirty="0"/>
        </a:p>
      </dgm:t>
    </dgm:pt>
    <dgm:pt modelId="{1510847B-C786-493F-B4E6-2674E26CC348}" type="parTrans" cxnId="{2995CC16-5BE6-41CB-B45C-791C709B9BE3}">
      <dgm:prSet/>
      <dgm:spPr/>
      <dgm:t>
        <a:bodyPr/>
        <a:lstStyle/>
        <a:p>
          <a:endParaRPr lang="en-US"/>
        </a:p>
      </dgm:t>
    </dgm:pt>
    <dgm:pt modelId="{587A93F1-96AA-4185-8246-52CF18046210}" type="sibTrans" cxnId="{2995CC16-5BE6-41CB-B45C-791C709B9BE3}">
      <dgm:prSet/>
      <dgm:spPr/>
      <dgm:t>
        <a:bodyPr/>
        <a:lstStyle/>
        <a:p>
          <a:endParaRPr lang="en-US"/>
        </a:p>
      </dgm:t>
    </dgm:pt>
    <dgm:pt modelId="{3B197CB4-8B37-4839-82D9-50E6FB7A9921}">
      <dgm:prSet phldrT="[Text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2400" dirty="0" smtClean="0"/>
            <a:t>To be the source of knowledge and training in chemistry, to give a strong foundation in chemistry which generates original and innovative research in contemporary chemical themes</a:t>
          </a:r>
          <a:r>
            <a:rPr lang="en-US" sz="2800" dirty="0" smtClean="0"/>
            <a:t>.</a:t>
          </a:r>
          <a:endParaRPr lang="en-US" sz="2800" dirty="0"/>
        </a:p>
      </dgm:t>
    </dgm:pt>
    <dgm:pt modelId="{6415A84A-FBFD-4EF2-B5E5-D751171F202B}" type="parTrans" cxnId="{2566DA41-E4EB-4551-B476-A7B129D5B23A}">
      <dgm:prSet/>
      <dgm:spPr/>
      <dgm:t>
        <a:bodyPr/>
        <a:lstStyle/>
        <a:p>
          <a:endParaRPr lang="en-US"/>
        </a:p>
      </dgm:t>
    </dgm:pt>
    <dgm:pt modelId="{C39457DB-ADA4-4365-B43D-495D890CE930}" type="sibTrans" cxnId="{2566DA41-E4EB-4551-B476-A7B129D5B23A}">
      <dgm:prSet/>
      <dgm:spPr/>
      <dgm:t>
        <a:bodyPr/>
        <a:lstStyle/>
        <a:p>
          <a:endParaRPr lang="en-US"/>
        </a:p>
      </dgm:t>
    </dgm:pt>
    <dgm:pt modelId="{6ABC3E4A-EF68-4F5A-B901-FBE01F5C2465}">
      <dgm:prSet phldrT="[Text]" custT="1"/>
      <dgm:spPr/>
      <dgm:t>
        <a:bodyPr/>
        <a:lstStyle/>
        <a:p>
          <a:r>
            <a:rPr lang="en-US" sz="4800" dirty="0" smtClean="0"/>
            <a:t>MISSION</a:t>
          </a:r>
          <a:endParaRPr lang="en-US" sz="4800" dirty="0"/>
        </a:p>
      </dgm:t>
    </dgm:pt>
    <dgm:pt modelId="{38E398CC-5A06-483F-BAF0-05A930D89009}" type="parTrans" cxnId="{6FE93E84-B060-46CE-94D7-AB00AA36CEA8}">
      <dgm:prSet/>
      <dgm:spPr/>
      <dgm:t>
        <a:bodyPr/>
        <a:lstStyle/>
        <a:p>
          <a:endParaRPr lang="en-US"/>
        </a:p>
      </dgm:t>
    </dgm:pt>
    <dgm:pt modelId="{D219EFDB-C1E4-4414-828B-F7F064E3E12B}" type="sibTrans" cxnId="{6FE93E84-B060-46CE-94D7-AB00AA36CEA8}">
      <dgm:prSet/>
      <dgm:spPr/>
      <dgm:t>
        <a:bodyPr/>
        <a:lstStyle/>
        <a:p>
          <a:endParaRPr lang="en-US"/>
        </a:p>
      </dgm:t>
    </dgm:pt>
    <dgm:pt modelId="{681AC484-FEB4-48CB-86D6-738C39FEBB0D}">
      <dgm:prSet phldrT="[Text]" custT="1"/>
      <dgm:spPr/>
      <dgm:t>
        <a:bodyPr/>
        <a:lstStyle/>
        <a:p>
          <a:r>
            <a:rPr lang="en-US" sz="2400" dirty="0" smtClean="0"/>
            <a:t>To  provide quality education in chemistry at masters and doctoral levels</a:t>
          </a:r>
          <a:endParaRPr lang="en-US" sz="2400" dirty="0"/>
        </a:p>
      </dgm:t>
    </dgm:pt>
    <dgm:pt modelId="{87C6F92A-4D43-4973-ACDE-10C91C4E10A8}" type="parTrans" cxnId="{48F5CCD7-BA10-410E-8793-49FE51DC870D}">
      <dgm:prSet/>
      <dgm:spPr/>
      <dgm:t>
        <a:bodyPr/>
        <a:lstStyle/>
        <a:p>
          <a:endParaRPr lang="en-US"/>
        </a:p>
      </dgm:t>
    </dgm:pt>
    <dgm:pt modelId="{888BB89B-C332-4484-9CBE-EB866A2CF595}" type="sibTrans" cxnId="{48F5CCD7-BA10-410E-8793-49FE51DC870D}">
      <dgm:prSet/>
      <dgm:spPr/>
      <dgm:t>
        <a:bodyPr/>
        <a:lstStyle/>
        <a:p>
          <a:endParaRPr lang="en-US"/>
        </a:p>
      </dgm:t>
    </dgm:pt>
    <dgm:pt modelId="{7F0A17CC-EE6B-4808-8B2D-FF4C0F24EBFD}">
      <dgm:prSet custT="1"/>
      <dgm:spPr/>
      <dgm:t>
        <a:bodyPr/>
        <a:lstStyle/>
        <a:p>
          <a:r>
            <a:rPr lang="en-US" sz="2400" dirty="0" smtClean="0"/>
            <a:t>To establish research collaborations with good institutes/laboratories</a:t>
          </a:r>
          <a:endParaRPr lang="en-US" sz="2400" dirty="0"/>
        </a:p>
      </dgm:t>
    </dgm:pt>
    <dgm:pt modelId="{6B22665E-9C6B-4DC1-86A8-9D7FE5715110}" type="parTrans" cxnId="{2BAB2474-C35D-4331-99C4-D4162894524A}">
      <dgm:prSet/>
      <dgm:spPr/>
      <dgm:t>
        <a:bodyPr/>
        <a:lstStyle/>
        <a:p>
          <a:endParaRPr lang="en-US"/>
        </a:p>
      </dgm:t>
    </dgm:pt>
    <dgm:pt modelId="{3770801E-E281-4253-AF92-3CBE72E2D754}" type="sibTrans" cxnId="{2BAB2474-C35D-4331-99C4-D4162894524A}">
      <dgm:prSet/>
      <dgm:spPr/>
      <dgm:t>
        <a:bodyPr/>
        <a:lstStyle/>
        <a:p>
          <a:endParaRPr lang="en-US"/>
        </a:p>
      </dgm:t>
    </dgm:pt>
    <dgm:pt modelId="{13614C5D-7B09-45F0-8F9D-CEF15DC22692}">
      <dgm:prSet custT="1"/>
      <dgm:spPr/>
      <dgm:t>
        <a:bodyPr/>
        <a:lstStyle/>
        <a:p>
          <a:r>
            <a:rPr lang="en-US" sz="2400" dirty="0" smtClean="0"/>
            <a:t>To carry out sponsored R&amp;D projects from national/government/private institutes. </a:t>
          </a:r>
          <a:endParaRPr lang="en-IN" sz="2400" dirty="0"/>
        </a:p>
      </dgm:t>
    </dgm:pt>
    <dgm:pt modelId="{78A7E27E-7AA4-4582-B07C-FAE797188A77}" type="parTrans" cxnId="{3F43DB5D-318C-41A3-977B-CE3397A88ACA}">
      <dgm:prSet/>
      <dgm:spPr/>
      <dgm:t>
        <a:bodyPr/>
        <a:lstStyle/>
        <a:p>
          <a:endParaRPr lang="en-US"/>
        </a:p>
      </dgm:t>
    </dgm:pt>
    <dgm:pt modelId="{1EA7F72C-2AF8-4473-8D56-EA50E314DED9}" type="sibTrans" cxnId="{3F43DB5D-318C-41A3-977B-CE3397A88ACA}">
      <dgm:prSet/>
      <dgm:spPr/>
      <dgm:t>
        <a:bodyPr/>
        <a:lstStyle/>
        <a:p>
          <a:endParaRPr lang="en-US"/>
        </a:p>
      </dgm:t>
    </dgm:pt>
    <dgm:pt modelId="{601B19F8-1081-40CB-894D-49561C6171D5}" type="pres">
      <dgm:prSet presAssocID="{4AF52301-8CFE-4390-B655-3447C0720A5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D2BF32-6187-454C-86E0-1246766BE971}" type="pres">
      <dgm:prSet presAssocID="{B6D2631B-CE0C-4B5F-AF63-E0FEBD0CC89E}" presName="linNode" presStyleCnt="0"/>
      <dgm:spPr/>
    </dgm:pt>
    <dgm:pt modelId="{1F9E2FEC-940A-464B-9EDC-85DF1FA5B942}" type="pres">
      <dgm:prSet presAssocID="{B6D2631B-CE0C-4B5F-AF63-E0FEBD0CC89E}" presName="parentText" presStyleLbl="node1" presStyleIdx="0" presStyleCnt="2" custLinFactNeighborX="145" custLinFactNeighborY="-210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3A3636-17CF-4867-AD94-865DA7F46903}" type="pres">
      <dgm:prSet presAssocID="{B6D2631B-CE0C-4B5F-AF63-E0FEBD0CC89E}" presName="descendantText" presStyleLbl="alignAccFollowNode1" presStyleIdx="0" presStyleCnt="2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96D933-13C8-46AD-A34C-92FC20512A41}" type="pres">
      <dgm:prSet presAssocID="{587A93F1-96AA-4185-8246-52CF18046210}" presName="sp" presStyleCnt="0"/>
      <dgm:spPr/>
    </dgm:pt>
    <dgm:pt modelId="{324CEB98-0938-4488-BC41-E3115B52FFDF}" type="pres">
      <dgm:prSet presAssocID="{6ABC3E4A-EF68-4F5A-B901-FBE01F5C2465}" presName="linNode" presStyleCnt="0"/>
      <dgm:spPr/>
    </dgm:pt>
    <dgm:pt modelId="{DA995C0C-1421-4DC0-B293-D28CB4AC6898}" type="pres">
      <dgm:prSet presAssocID="{6ABC3E4A-EF68-4F5A-B901-FBE01F5C2465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08BB7A-73EF-43B2-8972-9795D22BD3B1}" type="pres">
      <dgm:prSet presAssocID="{6ABC3E4A-EF68-4F5A-B901-FBE01F5C2465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7C060C3-7B6A-4D3B-9A0E-04532EB309D2}" type="presOf" srcId="{B6D2631B-CE0C-4B5F-AF63-E0FEBD0CC89E}" destId="{1F9E2FEC-940A-464B-9EDC-85DF1FA5B942}" srcOrd="0" destOrd="0" presId="urn:microsoft.com/office/officeart/2005/8/layout/vList5"/>
    <dgm:cxn modelId="{BD176B9C-E423-4979-98EF-FD4483E82CED}" type="presOf" srcId="{4AF52301-8CFE-4390-B655-3447C0720A5E}" destId="{601B19F8-1081-40CB-894D-49561C6171D5}" srcOrd="0" destOrd="0" presId="urn:microsoft.com/office/officeart/2005/8/layout/vList5"/>
    <dgm:cxn modelId="{A971E294-DDBD-41EE-A013-4A4D652740CF}" type="presOf" srcId="{13614C5D-7B09-45F0-8F9D-CEF15DC22692}" destId="{2808BB7A-73EF-43B2-8972-9795D22BD3B1}" srcOrd="0" destOrd="2" presId="urn:microsoft.com/office/officeart/2005/8/layout/vList5"/>
    <dgm:cxn modelId="{48F5CCD7-BA10-410E-8793-49FE51DC870D}" srcId="{6ABC3E4A-EF68-4F5A-B901-FBE01F5C2465}" destId="{681AC484-FEB4-48CB-86D6-738C39FEBB0D}" srcOrd="0" destOrd="0" parTransId="{87C6F92A-4D43-4973-ACDE-10C91C4E10A8}" sibTransId="{888BB89B-C332-4484-9CBE-EB866A2CF595}"/>
    <dgm:cxn modelId="{2566DA41-E4EB-4551-B476-A7B129D5B23A}" srcId="{B6D2631B-CE0C-4B5F-AF63-E0FEBD0CC89E}" destId="{3B197CB4-8B37-4839-82D9-50E6FB7A9921}" srcOrd="0" destOrd="0" parTransId="{6415A84A-FBFD-4EF2-B5E5-D751171F202B}" sibTransId="{C39457DB-ADA4-4365-B43D-495D890CE930}"/>
    <dgm:cxn modelId="{6FE93E84-B060-46CE-94D7-AB00AA36CEA8}" srcId="{4AF52301-8CFE-4390-B655-3447C0720A5E}" destId="{6ABC3E4A-EF68-4F5A-B901-FBE01F5C2465}" srcOrd="1" destOrd="0" parTransId="{38E398CC-5A06-483F-BAF0-05A930D89009}" sibTransId="{D219EFDB-C1E4-4414-828B-F7F064E3E12B}"/>
    <dgm:cxn modelId="{DE2442DB-AEFC-4C43-A765-CE846C8BDED4}" type="presOf" srcId="{3B197CB4-8B37-4839-82D9-50E6FB7A9921}" destId="{0D3A3636-17CF-4867-AD94-865DA7F46903}" srcOrd="0" destOrd="0" presId="urn:microsoft.com/office/officeart/2005/8/layout/vList5"/>
    <dgm:cxn modelId="{2995CC16-5BE6-41CB-B45C-791C709B9BE3}" srcId="{4AF52301-8CFE-4390-B655-3447C0720A5E}" destId="{B6D2631B-CE0C-4B5F-AF63-E0FEBD0CC89E}" srcOrd="0" destOrd="0" parTransId="{1510847B-C786-493F-B4E6-2674E26CC348}" sibTransId="{587A93F1-96AA-4185-8246-52CF18046210}"/>
    <dgm:cxn modelId="{95E44A6E-DFD5-48A6-9177-ECB17585C593}" type="presOf" srcId="{681AC484-FEB4-48CB-86D6-738C39FEBB0D}" destId="{2808BB7A-73EF-43B2-8972-9795D22BD3B1}" srcOrd="0" destOrd="0" presId="urn:microsoft.com/office/officeart/2005/8/layout/vList5"/>
    <dgm:cxn modelId="{23C21A0F-BAF2-419C-8F87-5C23AE13BE77}" type="presOf" srcId="{6ABC3E4A-EF68-4F5A-B901-FBE01F5C2465}" destId="{DA995C0C-1421-4DC0-B293-D28CB4AC6898}" srcOrd="0" destOrd="0" presId="urn:microsoft.com/office/officeart/2005/8/layout/vList5"/>
    <dgm:cxn modelId="{3F43DB5D-318C-41A3-977B-CE3397A88ACA}" srcId="{6ABC3E4A-EF68-4F5A-B901-FBE01F5C2465}" destId="{13614C5D-7B09-45F0-8F9D-CEF15DC22692}" srcOrd="2" destOrd="0" parTransId="{78A7E27E-7AA4-4582-B07C-FAE797188A77}" sibTransId="{1EA7F72C-2AF8-4473-8D56-EA50E314DED9}"/>
    <dgm:cxn modelId="{8775F621-F89F-4F22-8DFC-6940C5995222}" type="presOf" srcId="{7F0A17CC-EE6B-4808-8B2D-FF4C0F24EBFD}" destId="{2808BB7A-73EF-43B2-8972-9795D22BD3B1}" srcOrd="0" destOrd="1" presId="urn:microsoft.com/office/officeart/2005/8/layout/vList5"/>
    <dgm:cxn modelId="{2BAB2474-C35D-4331-99C4-D4162894524A}" srcId="{6ABC3E4A-EF68-4F5A-B901-FBE01F5C2465}" destId="{7F0A17CC-EE6B-4808-8B2D-FF4C0F24EBFD}" srcOrd="1" destOrd="0" parTransId="{6B22665E-9C6B-4DC1-86A8-9D7FE5715110}" sibTransId="{3770801E-E281-4253-AF92-3CBE72E2D754}"/>
    <dgm:cxn modelId="{9807AE3E-3C53-4533-8F3A-07C049A45235}" type="presParOf" srcId="{601B19F8-1081-40CB-894D-49561C6171D5}" destId="{75D2BF32-6187-454C-86E0-1246766BE971}" srcOrd="0" destOrd="0" presId="urn:microsoft.com/office/officeart/2005/8/layout/vList5"/>
    <dgm:cxn modelId="{8C661FB3-CF0E-43D5-9870-F34A106C6D4C}" type="presParOf" srcId="{75D2BF32-6187-454C-86E0-1246766BE971}" destId="{1F9E2FEC-940A-464B-9EDC-85DF1FA5B942}" srcOrd="0" destOrd="0" presId="urn:microsoft.com/office/officeart/2005/8/layout/vList5"/>
    <dgm:cxn modelId="{AAF87B67-9B77-4B82-AC4D-15128A2B7C83}" type="presParOf" srcId="{75D2BF32-6187-454C-86E0-1246766BE971}" destId="{0D3A3636-17CF-4867-AD94-865DA7F46903}" srcOrd="1" destOrd="0" presId="urn:microsoft.com/office/officeart/2005/8/layout/vList5"/>
    <dgm:cxn modelId="{873D0770-6599-4734-8E2D-8DDD31FE1276}" type="presParOf" srcId="{601B19F8-1081-40CB-894D-49561C6171D5}" destId="{6696D933-13C8-46AD-A34C-92FC20512A41}" srcOrd="1" destOrd="0" presId="urn:microsoft.com/office/officeart/2005/8/layout/vList5"/>
    <dgm:cxn modelId="{DDB844D3-F6E7-4ABA-8238-CABD02CD6E30}" type="presParOf" srcId="{601B19F8-1081-40CB-894D-49561C6171D5}" destId="{324CEB98-0938-4488-BC41-E3115B52FFDF}" srcOrd="2" destOrd="0" presId="urn:microsoft.com/office/officeart/2005/8/layout/vList5"/>
    <dgm:cxn modelId="{4F961798-0A10-4879-A168-F97720C88B6A}" type="presParOf" srcId="{324CEB98-0938-4488-BC41-E3115B52FFDF}" destId="{DA995C0C-1421-4DC0-B293-D28CB4AC6898}" srcOrd="0" destOrd="0" presId="urn:microsoft.com/office/officeart/2005/8/layout/vList5"/>
    <dgm:cxn modelId="{5151A938-F500-4351-B1E4-703C0B1762A6}" type="presParOf" srcId="{324CEB98-0938-4488-BC41-E3115B52FFDF}" destId="{2808BB7A-73EF-43B2-8972-9795D22BD3B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E099ECB-7FF6-4D2C-97E8-7D654ABE386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687172-5C6C-42D9-B982-83EB5D71B835}">
      <dgm:prSet phldrT="[Text]" custT="1"/>
      <dgm:spPr/>
      <dgm:t>
        <a:bodyPr/>
        <a:lstStyle/>
        <a:p>
          <a:r>
            <a:rPr lang="en-US" sz="2000" dirty="0" smtClean="0"/>
            <a:t>AQUEOUS</a:t>
          </a:r>
          <a:endParaRPr lang="en-US" sz="2000" dirty="0"/>
        </a:p>
      </dgm:t>
    </dgm:pt>
    <dgm:pt modelId="{7206E59E-8E48-4F4C-BFCA-7ECD7A7E3AEE}" type="parTrans" cxnId="{B930E886-1972-4FFB-8289-3E64C2DE92BF}">
      <dgm:prSet/>
      <dgm:spPr/>
      <dgm:t>
        <a:bodyPr/>
        <a:lstStyle/>
        <a:p>
          <a:endParaRPr lang="en-US"/>
        </a:p>
      </dgm:t>
    </dgm:pt>
    <dgm:pt modelId="{56A778C0-A239-46DC-9C9F-D48FFADF1FE8}" type="sibTrans" cxnId="{B930E886-1972-4FFB-8289-3E64C2DE92BF}">
      <dgm:prSet/>
      <dgm:spPr/>
      <dgm:t>
        <a:bodyPr/>
        <a:lstStyle/>
        <a:p>
          <a:endParaRPr lang="en-US"/>
        </a:p>
      </dgm:t>
    </dgm:pt>
    <dgm:pt modelId="{1412E01F-6D42-49F5-A261-D1648891EABD}">
      <dgm:prSet phldrT="[Text]" custT="1"/>
      <dgm:spPr/>
      <dgm:t>
        <a:bodyPr/>
        <a:lstStyle/>
        <a:p>
          <a:pPr algn="l"/>
          <a:r>
            <a:rPr lang="en-US" sz="2000" dirty="0" smtClean="0"/>
            <a:t>DILUTE AND DISPERSE</a:t>
          </a:r>
          <a:endParaRPr lang="en-US" sz="2000" dirty="0"/>
        </a:p>
      </dgm:t>
    </dgm:pt>
    <dgm:pt modelId="{46B6F10B-D899-4E15-A3BB-5CCFD9EFAA4D}" type="parTrans" cxnId="{8E4B4707-CD85-4E2A-834A-6A2AC2288783}">
      <dgm:prSet/>
      <dgm:spPr/>
      <dgm:t>
        <a:bodyPr/>
        <a:lstStyle/>
        <a:p>
          <a:endParaRPr lang="en-US"/>
        </a:p>
      </dgm:t>
    </dgm:pt>
    <dgm:pt modelId="{878ABCA7-3A0F-4B98-A589-B601E3DC5EEB}" type="sibTrans" cxnId="{8E4B4707-CD85-4E2A-834A-6A2AC2288783}">
      <dgm:prSet/>
      <dgm:spPr/>
      <dgm:t>
        <a:bodyPr/>
        <a:lstStyle/>
        <a:p>
          <a:endParaRPr lang="en-US"/>
        </a:p>
      </dgm:t>
    </dgm:pt>
    <dgm:pt modelId="{25CB4865-8B3D-4176-8423-B5BECAA6AB69}">
      <dgm:prSet phldrT="[Text]" custT="1"/>
      <dgm:spPr/>
      <dgm:t>
        <a:bodyPr/>
        <a:lstStyle/>
        <a:p>
          <a:pPr algn="l"/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Washed down the drain after dilution/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</a:rPr>
            <a:t>neutralisation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1800" dirty="0">
            <a:latin typeface="Times New Roman" pitchFamily="18" charset="0"/>
            <a:cs typeface="Times New Roman" pitchFamily="18" charset="0"/>
          </a:endParaRPr>
        </a:p>
      </dgm:t>
    </dgm:pt>
    <dgm:pt modelId="{FD4EEEFF-F16A-411D-832E-50E2FA9904D8}" type="parTrans" cxnId="{98E60916-CDE6-472B-88A4-9484D9423681}">
      <dgm:prSet/>
      <dgm:spPr/>
      <dgm:t>
        <a:bodyPr/>
        <a:lstStyle/>
        <a:p>
          <a:endParaRPr lang="en-US"/>
        </a:p>
      </dgm:t>
    </dgm:pt>
    <dgm:pt modelId="{689EAC33-54A0-4399-99F3-D4475D6D92EA}" type="sibTrans" cxnId="{98E60916-CDE6-472B-88A4-9484D9423681}">
      <dgm:prSet/>
      <dgm:spPr/>
      <dgm:t>
        <a:bodyPr/>
        <a:lstStyle/>
        <a:p>
          <a:endParaRPr lang="en-US"/>
        </a:p>
      </dgm:t>
    </dgm:pt>
    <dgm:pt modelId="{ACF712A4-FF8D-4866-AFCA-16B9F43F1FCB}">
      <dgm:prSet phldrT="[Text]" custT="1"/>
      <dgm:spPr/>
      <dgm:t>
        <a:bodyPr/>
        <a:lstStyle/>
        <a:p>
          <a:r>
            <a:rPr lang="en-US" sz="2000" dirty="0" smtClean="0"/>
            <a:t>ORGANIC SOLVENTS</a:t>
          </a:r>
          <a:endParaRPr lang="en-US" sz="2000" dirty="0"/>
        </a:p>
      </dgm:t>
    </dgm:pt>
    <dgm:pt modelId="{FDC256E0-7D82-4911-8586-F5B9E1D19DC9}" type="parTrans" cxnId="{D0AD74F1-5A66-4EAD-B9BB-15E0B32DF00B}">
      <dgm:prSet/>
      <dgm:spPr/>
      <dgm:t>
        <a:bodyPr/>
        <a:lstStyle/>
        <a:p>
          <a:endParaRPr lang="en-US"/>
        </a:p>
      </dgm:t>
    </dgm:pt>
    <dgm:pt modelId="{8DE940FC-D367-43EA-BAFB-5BDDC405296A}" type="sibTrans" cxnId="{D0AD74F1-5A66-4EAD-B9BB-15E0B32DF00B}">
      <dgm:prSet/>
      <dgm:spPr/>
      <dgm:t>
        <a:bodyPr/>
        <a:lstStyle/>
        <a:p>
          <a:endParaRPr lang="en-US"/>
        </a:p>
      </dgm:t>
    </dgm:pt>
    <dgm:pt modelId="{C4300952-25C8-48F8-BD05-B425C60A5BE0}">
      <dgm:prSet phldrT="[Text]" custT="1"/>
      <dgm:spPr/>
      <dgm:t>
        <a:bodyPr/>
        <a:lstStyle/>
        <a:p>
          <a:r>
            <a:rPr lang="en-US" sz="2000" dirty="0" smtClean="0"/>
            <a:t>RECYCLE AND REUSE</a:t>
          </a:r>
          <a:endParaRPr lang="en-US" sz="2000" dirty="0"/>
        </a:p>
      </dgm:t>
    </dgm:pt>
    <dgm:pt modelId="{51EE0EC7-1E2B-4FB9-AAAA-BEC88FD37FDE}" type="parTrans" cxnId="{4B9F1434-CD52-4D38-BCC6-5F4852355379}">
      <dgm:prSet/>
      <dgm:spPr/>
      <dgm:t>
        <a:bodyPr/>
        <a:lstStyle/>
        <a:p>
          <a:endParaRPr lang="en-US"/>
        </a:p>
      </dgm:t>
    </dgm:pt>
    <dgm:pt modelId="{7C53AF5E-3B40-4151-A3DF-EBB37CA8BEB9}" type="sibTrans" cxnId="{4B9F1434-CD52-4D38-BCC6-5F4852355379}">
      <dgm:prSet/>
      <dgm:spPr/>
      <dgm:t>
        <a:bodyPr/>
        <a:lstStyle/>
        <a:p>
          <a:endParaRPr lang="en-US"/>
        </a:p>
      </dgm:t>
    </dgm:pt>
    <dgm:pt modelId="{7C28FE8E-9A64-484D-AC46-F7DA19C1C832}">
      <dgm:prSet phldrT="[Text]" custT="1"/>
      <dgm:spPr/>
      <dgm:t>
        <a:bodyPr/>
        <a:lstStyle/>
        <a:p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Recycled after distillation.</a:t>
          </a:r>
          <a:endParaRPr lang="en-US" sz="1800" dirty="0">
            <a:latin typeface="Times New Roman" pitchFamily="18" charset="0"/>
            <a:cs typeface="Times New Roman" pitchFamily="18" charset="0"/>
          </a:endParaRPr>
        </a:p>
      </dgm:t>
    </dgm:pt>
    <dgm:pt modelId="{E9DA082E-172A-444F-A10B-5F267336DC4F}" type="parTrans" cxnId="{0B9E608F-F540-4CA9-BB5E-D89E58E5C920}">
      <dgm:prSet/>
      <dgm:spPr/>
      <dgm:t>
        <a:bodyPr/>
        <a:lstStyle/>
        <a:p>
          <a:endParaRPr lang="en-US"/>
        </a:p>
      </dgm:t>
    </dgm:pt>
    <dgm:pt modelId="{AA873DCD-C7AF-4933-8BC4-98E8F75F3763}" type="sibTrans" cxnId="{0B9E608F-F540-4CA9-BB5E-D89E58E5C920}">
      <dgm:prSet/>
      <dgm:spPr/>
      <dgm:t>
        <a:bodyPr/>
        <a:lstStyle/>
        <a:p>
          <a:endParaRPr lang="en-US"/>
        </a:p>
      </dgm:t>
    </dgm:pt>
    <dgm:pt modelId="{077650F4-0ED6-4561-8C63-1C243B73006F}">
      <dgm:prSet phldrT="[Text]" custT="1"/>
      <dgm:spPr/>
      <dgm:t>
        <a:bodyPr/>
        <a:lstStyle/>
        <a:p>
          <a:r>
            <a:rPr lang="en-US" sz="2000" dirty="0" smtClean="0"/>
            <a:t>Solid waste/Broken glass ware</a:t>
          </a:r>
          <a:endParaRPr lang="en-US" sz="2000" dirty="0"/>
        </a:p>
      </dgm:t>
    </dgm:pt>
    <dgm:pt modelId="{C7A6701E-4F94-40CC-8FB7-034045DCBD35}" type="parTrans" cxnId="{FFC247EE-4878-420B-AE4C-14379521A03A}">
      <dgm:prSet/>
      <dgm:spPr/>
      <dgm:t>
        <a:bodyPr/>
        <a:lstStyle/>
        <a:p>
          <a:endParaRPr lang="en-US"/>
        </a:p>
      </dgm:t>
    </dgm:pt>
    <dgm:pt modelId="{A16DBBD2-9016-415D-9C5B-68E04B32D3FD}" type="sibTrans" cxnId="{FFC247EE-4878-420B-AE4C-14379521A03A}">
      <dgm:prSet/>
      <dgm:spPr/>
      <dgm:t>
        <a:bodyPr/>
        <a:lstStyle/>
        <a:p>
          <a:endParaRPr lang="en-US"/>
        </a:p>
      </dgm:t>
    </dgm:pt>
    <dgm:pt modelId="{214F400D-5B4F-466F-B6E4-088560D6F89F}">
      <dgm:prSet phldrT="[Text]" custT="1"/>
      <dgm:spPr/>
      <dgm:t>
        <a:bodyPr/>
        <a:lstStyle/>
        <a:p>
          <a:r>
            <a:rPr lang="en-US" sz="1800" dirty="0" smtClean="0"/>
            <a:t>CONCENTRATE AND CONTAIN </a:t>
          </a:r>
          <a:endParaRPr lang="en-US" sz="1800" dirty="0"/>
        </a:p>
      </dgm:t>
    </dgm:pt>
    <dgm:pt modelId="{154F9D00-8D5D-4BBC-94EE-1DEDD488F3B9}" type="parTrans" cxnId="{B5213DEF-2DED-4937-8990-1F3E8C462696}">
      <dgm:prSet/>
      <dgm:spPr/>
      <dgm:t>
        <a:bodyPr/>
        <a:lstStyle/>
        <a:p>
          <a:endParaRPr lang="en-US"/>
        </a:p>
      </dgm:t>
    </dgm:pt>
    <dgm:pt modelId="{E75DE9C5-0E82-4AD6-89E7-B347BADD3C7C}" type="sibTrans" cxnId="{B5213DEF-2DED-4937-8990-1F3E8C462696}">
      <dgm:prSet/>
      <dgm:spPr/>
      <dgm:t>
        <a:bodyPr/>
        <a:lstStyle/>
        <a:p>
          <a:endParaRPr lang="en-US"/>
        </a:p>
      </dgm:t>
    </dgm:pt>
    <dgm:pt modelId="{15170F06-7E85-42E7-A762-BF25789FEE95}">
      <dgm:prSet phldrT="[Text]" custT="1"/>
      <dgm:spPr/>
      <dgm:t>
        <a:bodyPr/>
        <a:lstStyle/>
        <a:p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Pits are dug for unlabeled/ contaminated chemicals</a:t>
          </a:r>
          <a:endParaRPr lang="en-US" sz="1800" dirty="0">
            <a:latin typeface="Times New Roman" pitchFamily="18" charset="0"/>
            <a:cs typeface="Times New Roman" pitchFamily="18" charset="0"/>
          </a:endParaRPr>
        </a:p>
      </dgm:t>
    </dgm:pt>
    <dgm:pt modelId="{428CAAC2-857D-4F50-A411-2C089EA40B7A}" type="parTrans" cxnId="{FA370DE9-02DF-44BD-B29E-87CE8E8AAB3B}">
      <dgm:prSet/>
      <dgm:spPr/>
      <dgm:t>
        <a:bodyPr/>
        <a:lstStyle/>
        <a:p>
          <a:endParaRPr lang="en-US"/>
        </a:p>
      </dgm:t>
    </dgm:pt>
    <dgm:pt modelId="{058B362E-0843-44D6-B01C-D176BE5154FB}" type="sibTrans" cxnId="{FA370DE9-02DF-44BD-B29E-87CE8E8AAB3B}">
      <dgm:prSet/>
      <dgm:spPr/>
      <dgm:t>
        <a:bodyPr/>
        <a:lstStyle/>
        <a:p>
          <a:endParaRPr lang="en-US"/>
        </a:p>
      </dgm:t>
    </dgm:pt>
    <dgm:pt modelId="{A4A1C92A-8A2E-4DAD-81C0-7B65AAB16EE2}">
      <dgm:prSet phldrT="[Text]"/>
      <dgm:spPr/>
      <dgm:t>
        <a:bodyPr/>
        <a:lstStyle/>
        <a:p>
          <a:pPr algn="l"/>
          <a:endParaRPr lang="en-US" sz="1600" dirty="0"/>
        </a:p>
      </dgm:t>
    </dgm:pt>
    <dgm:pt modelId="{02559A71-5DF0-4898-9034-ABDB357EDF98}" type="parTrans" cxnId="{E4DBA69D-4D5C-406E-BE86-0E02AB77B98D}">
      <dgm:prSet/>
      <dgm:spPr/>
      <dgm:t>
        <a:bodyPr/>
        <a:lstStyle/>
        <a:p>
          <a:endParaRPr lang="en-US"/>
        </a:p>
      </dgm:t>
    </dgm:pt>
    <dgm:pt modelId="{46DA9E31-2B97-4F41-BEE6-F07F43E4F9A3}" type="sibTrans" cxnId="{E4DBA69D-4D5C-406E-BE86-0E02AB77B98D}">
      <dgm:prSet/>
      <dgm:spPr/>
      <dgm:t>
        <a:bodyPr/>
        <a:lstStyle/>
        <a:p>
          <a:endParaRPr lang="en-US"/>
        </a:p>
      </dgm:t>
    </dgm:pt>
    <dgm:pt modelId="{0179E102-C910-4C6F-965A-D355375FA621}">
      <dgm:prSet phldrT="[Text]"/>
      <dgm:spPr/>
      <dgm:t>
        <a:bodyPr/>
        <a:lstStyle/>
        <a:p>
          <a:endParaRPr lang="en-US" sz="1600" dirty="0"/>
        </a:p>
      </dgm:t>
    </dgm:pt>
    <dgm:pt modelId="{4261A6A1-445C-4C07-9D67-DC2503D90933}" type="parTrans" cxnId="{90312DA2-CAF2-4733-99B2-7C5A86E30BA3}">
      <dgm:prSet/>
      <dgm:spPr/>
      <dgm:t>
        <a:bodyPr/>
        <a:lstStyle/>
        <a:p>
          <a:endParaRPr lang="en-US"/>
        </a:p>
      </dgm:t>
    </dgm:pt>
    <dgm:pt modelId="{07414160-A79D-410E-BAD0-A2BD11F88ECE}" type="sibTrans" cxnId="{90312DA2-CAF2-4733-99B2-7C5A86E30BA3}">
      <dgm:prSet/>
      <dgm:spPr/>
      <dgm:t>
        <a:bodyPr/>
        <a:lstStyle/>
        <a:p>
          <a:endParaRPr lang="en-US"/>
        </a:p>
      </dgm:t>
    </dgm:pt>
    <dgm:pt modelId="{E3C7F5CC-BCAD-4B80-981B-3109FF5D4860}">
      <dgm:prSet phldrT="[Text]"/>
      <dgm:spPr/>
      <dgm:t>
        <a:bodyPr/>
        <a:lstStyle/>
        <a:p>
          <a:endParaRPr lang="en-US" sz="1600" dirty="0"/>
        </a:p>
      </dgm:t>
    </dgm:pt>
    <dgm:pt modelId="{15A5751E-DF37-4C5B-AB76-47B129088272}" type="parTrans" cxnId="{94520DD5-AC0C-49DB-93C7-74D004F239E2}">
      <dgm:prSet/>
      <dgm:spPr/>
      <dgm:t>
        <a:bodyPr/>
        <a:lstStyle/>
        <a:p>
          <a:endParaRPr lang="en-US"/>
        </a:p>
      </dgm:t>
    </dgm:pt>
    <dgm:pt modelId="{5598888E-237E-433A-8F74-F32EDC2FFFA3}" type="sibTrans" cxnId="{94520DD5-AC0C-49DB-93C7-74D004F239E2}">
      <dgm:prSet/>
      <dgm:spPr/>
      <dgm:t>
        <a:bodyPr/>
        <a:lstStyle/>
        <a:p>
          <a:endParaRPr lang="en-US"/>
        </a:p>
      </dgm:t>
    </dgm:pt>
    <dgm:pt modelId="{5169340F-40E3-4F74-BD76-90093A96A240}">
      <dgm:prSet phldrT="[Text]" custT="1"/>
      <dgm:spPr/>
      <dgm:t>
        <a:bodyPr/>
        <a:lstStyle/>
        <a:p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Private agencies after few cycles</a:t>
          </a:r>
          <a:r>
            <a:rPr lang="en-US" sz="1600" dirty="0" smtClean="0"/>
            <a:t>.</a:t>
          </a:r>
          <a:endParaRPr lang="en-US" sz="1600" dirty="0"/>
        </a:p>
      </dgm:t>
    </dgm:pt>
    <dgm:pt modelId="{16A92302-3FFE-4872-A89E-1E2A16EA1C87}" type="parTrans" cxnId="{1CF5B5BA-43C5-4D77-97B2-1E041AC8FA96}">
      <dgm:prSet/>
      <dgm:spPr/>
      <dgm:t>
        <a:bodyPr/>
        <a:lstStyle/>
        <a:p>
          <a:endParaRPr lang="en-US"/>
        </a:p>
      </dgm:t>
    </dgm:pt>
    <dgm:pt modelId="{4A12B322-3774-4FAA-961E-5E92938E31DF}" type="sibTrans" cxnId="{1CF5B5BA-43C5-4D77-97B2-1E041AC8FA96}">
      <dgm:prSet/>
      <dgm:spPr/>
      <dgm:t>
        <a:bodyPr/>
        <a:lstStyle/>
        <a:p>
          <a:endParaRPr lang="en-US"/>
        </a:p>
      </dgm:t>
    </dgm:pt>
    <dgm:pt modelId="{BB9B31CF-1334-433E-8262-974DA0455C8F}">
      <dgm:prSet phldrT="[Text]" custT="1"/>
      <dgm:spPr/>
      <dgm:t>
        <a:bodyPr/>
        <a:lstStyle/>
        <a:p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Glass ware in plastic boxes.</a:t>
          </a:r>
          <a:endParaRPr lang="en-US" sz="1800" dirty="0">
            <a:latin typeface="Times New Roman" pitchFamily="18" charset="0"/>
            <a:cs typeface="Times New Roman" pitchFamily="18" charset="0"/>
          </a:endParaRPr>
        </a:p>
      </dgm:t>
    </dgm:pt>
    <dgm:pt modelId="{93492CA1-541E-4E0D-9B31-A3082BA477E4}" type="parTrans" cxnId="{1246A963-D798-4E4B-80AF-91851A34F554}">
      <dgm:prSet/>
      <dgm:spPr/>
      <dgm:t>
        <a:bodyPr/>
        <a:lstStyle/>
        <a:p>
          <a:endParaRPr lang="en-US"/>
        </a:p>
      </dgm:t>
    </dgm:pt>
    <dgm:pt modelId="{BE1AB0EA-6882-439C-902E-F4A221B3E089}" type="sibTrans" cxnId="{1246A963-D798-4E4B-80AF-91851A34F554}">
      <dgm:prSet/>
      <dgm:spPr/>
      <dgm:t>
        <a:bodyPr/>
        <a:lstStyle/>
        <a:p>
          <a:endParaRPr lang="en-US"/>
        </a:p>
      </dgm:t>
    </dgm:pt>
    <dgm:pt modelId="{793CBA62-EC58-4052-9C2E-5F29EA9659F4}" type="pres">
      <dgm:prSet presAssocID="{8E099ECB-7FF6-4D2C-97E8-7D654ABE386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ECDB305-2EA0-4021-91FF-EF37E2C411C8}" type="pres">
      <dgm:prSet presAssocID="{6B687172-5C6C-42D9-B982-83EB5D71B835}" presName="composite" presStyleCnt="0"/>
      <dgm:spPr/>
    </dgm:pt>
    <dgm:pt modelId="{922F8505-B9AF-458D-ADF3-8AB79876B367}" type="pres">
      <dgm:prSet presAssocID="{6B687172-5C6C-42D9-B982-83EB5D71B835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1C26EB-D137-4021-8BCE-D0CF61E85BB7}" type="pres">
      <dgm:prSet presAssocID="{6B687172-5C6C-42D9-B982-83EB5D71B835}" presName="desTx" presStyleLbl="alignAccFollowNode1" presStyleIdx="0" presStyleCnt="3" custLinFactNeighborY="-46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FA5A58-2220-42D4-A796-3811A00962A7}" type="pres">
      <dgm:prSet presAssocID="{56A778C0-A239-46DC-9C9F-D48FFADF1FE8}" presName="space" presStyleCnt="0"/>
      <dgm:spPr/>
    </dgm:pt>
    <dgm:pt modelId="{9E78962D-E49F-4D24-93CA-114DBA7B994F}" type="pres">
      <dgm:prSet presAssocID="{ACF712A4-FF8D-4866-AFCA-16B9F43F1FCB}" presName="composite" presStyleCnt="0"/>
      <dgm:spPr/>
    </dgm:pt>
    <dgm:pt modelId="{1BCB8CF4-7EB0-4866-A367-0D7E5220E211}" type="pres">
      <dgm:prSet presAssocID="{ACF712A4-FF8D-4866-AFCA-16B9F43F1FCB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ECF120-ADCE-47F7-9676-5B3BA4453703}" type="pres">
      <dgm:prSet presAssocID="{ACF712A4-FF8D-4866-AFCA-16B9F43F1FCB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7AA773-CB6D-41B6-9068-19BB7ED67362}" type="pres">
      <dgm:prSet presAssocID="{8DE940FC-D367-43EA-BAFB-5BDDC405296A}" presName="space" presStyleCnt="0"/>
      <dgm:spPr/>
    </dgm:pt>
    <dgm:pt modelId="{4867B27A-8F37-4ACC-9BFC-65A65B63E426}" type="pres">
      <dgm:prSet presAssocID="{077650F4-0ED6-4561-8C63-1C243B73006F}" presName="composite" presStyleCnt="0"/>
      <dgm:spPr/>
    </dgm:pt>
    <dgm:pt modelId="{C48364FA-9152-434B-9357-A70ECF91464D}" type="pres">
      <dgm:prSet presAssocID="{077650F4-0ED6-4561-8C63-1C243B73006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525191-CFE9-4180-A660-D16547D35A98}" type="pres">
      <dgm:prSet presAssocID="{077650F4-0ED6-4561-8C63-1C243B73006F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1D9DA1-CD5E-4652-AF41-07418433C893}" type="presOf" srcId="{8E099ECB-7FF6-4D2C-97E8-7D654ABE386D}" destId="{793CBA62-EC58-4052-9C2E-5F29EA9659F4}" srcOrd="0" destOrd="0" presId="urn:microsoft.com/office/officeart/2005/8/layout/hList1"/>
    <dgm:cxn modelId="{B5213DEF-2DED-4937-8990-1F3E8C462696}" srcId="{077650F4-0ED6-4561-8C63-1C243B73006F}" destId="{214F400D-5B4F-466F-B6E4-088560D6F89F}" srcOrd="0" destOrd="0" parTransId="{154F9D00-8D5D-4BBC-94EE-1DEDD488F3B9}" sibTransId="{E75DE9C5-0E82-4AD6-89E7-B347BADD3C7C}"/>
    <dgm:cxn modelId="{66975B8D-E2CE-4896-B0C0-DD44E892FDB8}" type="presOf" srcId="{25CB4865-8B3D-4176-8423-B5BECAA6AB69}" destId="{C31C26EB-D137-4021-8BCE-D0CF61E85BB7}" srcOrd="0" destOrd="2" presId="urn:microsoft.com/office/officeart/2005/8/layout/hList1"/>
    <dgm:cxn modelId="{4B9F1434-CD52-4D38-BCC6-5F4852355379}" srcId="{ACF712A4-FF8D-4866-AFCA-16B9F43F1FCB}" destId="{C4300952-25C8-48F8-BD05-B425C60A5BE0}" srcOrd="0" destOrd="0" parTransId="{51EE0EC7-1E2B-4FB9-AAAA-BEC88FD37FDE}" sibTransId="{7C53AF5E-3B40-4151-A3DF-EBB37CA8BEB9}"/>
    <dgm:cxn modelId="{0AEB598D-4E50-44BB-AAA9-4AB88D3C419E}" type="presOf" srcId="{077650F4-0ED6-4561-8C63-1C243B73006F}" destId="{C48364FA-9152-434B-9357-A70ECF91464D}" srcOrd="0" destOrd="0" presId="urn:microsoft.com/office/officeart/2005/8/layout/hList1"/>
    <dgm:cxn modelId="{98E60916-CDE6-472B-88A4-9484D9423681}" srcId="{6B687172-5C6C-42D9-B982-83EB5D71B835}" destId="{25CB4865-8B3D-4176-8423-B5BECAA6AB69}" srcOrd="2" destOrd="0" parTransId="{FD4EEEFF-F16A-411D-832E-50E2FA9904D8}" sibTransId="{689EAC33-54A0-4399-99F3-D4475D6D92EA}"/>
    <dgm:cxn modelId="{EF34B1DA-CF51-464C-9D79-37C03543CA91}" type="presOf" srcId="{0179E102-C910-4C6F-965A-D355375FA621}" destId="{CDECF120-ADCE-47F7-9676-5B3BA4453703}" srcOrd="0" destOrd="1" presId="urn:microsoft.com/office/officeart/2005/8/layout/hList1"/>
    <dgm:cxn modelId="{828F448D-545B-4FF0-81D0-096C84658055}" type="presOf" srcId="{ACF712A4-FF8D-4866-AFCA-16B9F43F1FCB}" destId="{1BCB8CF4-7EB0-4866-A367-0D7E5220E211}" srcOrd="0" destOrd="0" presId="urn:microsoft.com/office/officeart/2005/8/layout/hList1"/>
    <dgm:cxn modelId="{31D4C67F-1589-4688-95E8-BC7885CD58AB}" type="presOf" srcId="{E3C7F5CC-BCAD-4B80-981B-3109FF5D4860}" destId="{46525191-CFE9-4180-A660-D16547D35A98}" srcOrd="0" destOrd="1" presId="urn:microsoft.com/office/officeart/2005/8/layout/hList1"/>
    <dgm:cxn modelId="{B930E886-1972-4FFB-8289-3E64C2DE92BF}" srcId="{8E099ECB-7FF6-4D2C-97E8-7D654ABE386D}" destId="{6B687172-5C6C-42D9-B982-83EB5D71B835}" srcOrd="0" destOrd="0" parTransId="{7206E59E-8E48-4F4C-BFCA-7ECD7A7E3AEE}" sibTransId="{56A778C0-A239-46DC-9C9F-D48FFADF1FE8}"/>
    <dgm:cxn modelId="{1A72AB9A-4ACA-4CFB-9BEB-0D6AC42AD90B}" type="presOf" srcId="{A4A1C92A-8A2E-4DAD-81C0-7B65AAB16EE2}" destId="{C31C26EB-D137-4021-8BCE-D0CF61E85BB7}" srcOrd="0" destOrd="1" presId="urn:microsoft.com/office/officeart/2005/8/layout/hList1"/>
    <dgm:cxn modelId="{9230F79A-7F2A-43B4-BD1D-8F95FF93ABA6}" type="presOf" srcId="{214F400D-5B4F-466F-B6E4-088560D6F89F}" destId="{46525191-CFE9-4180-A660-D16547D35A98}" srcOrd="0" destOrd="0" presId="urn:microsoft.com/office/officeart/2005/8/layout/hList1"/>
    <dgm:cxn modelId="{1F31F909-4809-4677-9AEF-97DFAED10DCB}" type="presOf" srcId="{1412E01F-6D42-49F5-A261-D1648891EABD}" destId="{C31C26EB-D137-4021-8BCE-D0CF61E85BB7}" srcOrd="0" destOrd="0" presId="urn:microsoft.com/office/officeart/2005/8/layout/hList1"/>
    <dgm:cxn modelId="{8E4B4707-CD85-4E2A-834A-6A2AC2288783}" srcId="{6B687172-5C6C-42D9-B982-83EB5D71B835}" destId="{1412E01F-6D42-49F5-A261-D1648891EABD}" srcOrd="0" destOrd="0" parTransId="{46B6F10B-D899-4E15-A3BB-5CCFD9EFAA4D}" sibTransId="{878ABCA7-3A0F-4B98-A589-B601E3DC5EEB}"/>
    <dgm:cxn modelId="{FA370DE9-02DF-44BD-B29E-87CE8E8AAB3B}" srcId="{077650F4-0ED6-4561-8C63-1C243B73006F}" destId="{15170F06-7E85-42E7-A762-BF25789FEE95}" srcOrd="2" destOrd="0" parTransId="{428CAAC2-857D-4F50-A411-2C089EA40B7A}" sibTransId="{058B362E-0843-44D6-B01C-D176BE5154FB}"/>
    <dgm:cxn modelId="{94520DD5-AC0C-49DB-93C7-74D004F239E2}" srcId="{077650F4-0ED6-4561-8C63-1C243B73006F}" destId="{E3C7F5CC-BCAD-4B80-981B-3109FF5D4860}" srcOrd="1" destOrd="0" parTransId="{15A5751E-DF37-4C5B-AB76-47B129088272}" sibTransId="{5598888E-237E-433A-8F74-F32EDC2FFFA3}"/>
    <dgm:cxn modelId="{90312DA2-CAF2-4733-99B2-7C5A86E30BA3}" srcId="{ACF712A4-FF8D-4866-AFCA-16B9F43F1FCB}" destId="{0179E102-C910-4C6F-965A-D355375FA621}" srcOrd="1" destOrd="0" parTransId="{4261A6A1-445C-4C07-9D67-DC2503D90933}" sibTransId="{07414160-A79D-410E-BAD0-A2BD11F88ECE}"/>
    <dgm:cxn modelId="{1CF5B5BA-43C5-4D77-97B2-1E041AC8FA96}" srcId="{ACF712A4-FF8D-4866-AFCA-16B9F43F1FCB}" destId="{5169340F-40E3-4F74-BD76-90093A96A240}" srcOrd="3" destOrd="0" parTransId="{16A92302-3FFE-4872-A89E-1E2A16EA1C87}" sibTransId="{4A12B322-3774-4FAA-961E-5E92938E31DF}"/>
    <dgm:cxn modelId="{0B9E608F-F540-4CA9-BB5E-D89E58E5C920}" srcId="{ACF712A4-FF8D-4866-AFCA-16B9F43F1FCB}" destId="{7C28FE8E-9A64-484D-AC46-F7DA19C1C832}" srcOrd="2" destOrd="0" parTransId="{E9DA082E-172A-444F-A10B-5F267336DC4F}" sibTransId="{AA873DCD-C7AF-4933-8BC4-98E8F75F3763}"/>
    <dgm:cxn modelId="{1246A963-D798-4E4B-80AF-91851A34F554}" srcId="{077650F4-0ED6-4561-8C63-1C243B73006F}" destId="{BB9B31CF-1334-433E-8262-974DA0455C8F}" srcOrd="3" destOrd="0" parTransId="{93492CA1-541E-4E0D-9B31-A3082BA477E4}" sibTransId="{BE1AB0EA-6882-439C-902E-F4A221B3E089}"/>
    <dgm:cxn modelId="{44DA9CE1-39E1-457D-9E06-46DE5A610B90}" type="presOf" srcId="{C4300952-25C8-48F8-BD05-B425C60A5BE0}" destId="{CDECF120-ADCE-47F7-9676-5B3BA4453703}" srcOrd="0" destOrd="0" presId="urn:microsoft.com/office/officeart/2005/8/layout/hList1"/>
    <dgm:cxn modelId="{D0AD74F1-5A66-4EAD-B9BB-15E0B32DF00B}" srcId="{8E099ECB-7FF6-4D2C-97E8-7D654ABE386D}" destId="{ACF712A4-FF8D-4866-AFCA-16B9F43F1FCB}" srcOrd="1" destOrd="0" parTransId="{FDC256E0-7D82-4911-8586-F5B9E1D19DC9}" sibTransId="{8DE940FC-D367-43EA-BAFB-5BDDC405296A}"/>
    <dgm:cxn modelId="{F7600703-9081-4FA5-97F3-ADEEE4477FBC}" type="presOf" srcId="{7C28FE8E-9A64-484D-AC46-F7DA19C1C832}" destId="{CDECF120-ADCE-47F7-9676-5B3BA4453703}" srcOrd="0" destOrd="2" presId="urn:microsoft.com/office/officeart/2005/8/layout/hList1"/>
    <dgm:cxn modelId="{79F8FF5A-632D-49D7-B512-4E1C8F6390BA}" type="presOf" srcId="{5169340F-40E3-4F74-BD76-90093A96A240}" destId="{CDECF120-ADCE-47F7-9676-5B3BA4453703}" srcOrd="0" destOrd="3" presId="urn:microsoft.com/office/officeart/2005/8/layout/hList1"/>
    <dgm:cxn modelId="{FFC247EE-4878-420B-AE4C-14379521A03A}" srcId="{8E099ECB-7FF6-4D2C-97E8-7D654ABE386D}" destId="{077650F4-0ED6-4561-8C63-1C243B73006F}" srcOrd="2" destOrd="0" parTransId="{C7A6701E-4F94-40CC-8FB7-034045DCBD35}" sibTransId="{A16DBBD2-9016-415D-9C5B-68E04B32D3FD}"/>
    <dgm:cxn modelId="{E4DBA69D-4D5C-406E-BE86-0E02AB77B98D}" srcId="{6B687172-5C6C-42D9-B982-83EB5D71B835}" destId="{A4A1C92A-8A2E-4DAD-81C0-7B65AAB16EE2}" srcOrd="1" destOrd="0" parTransId="{02559A71-5DF0-4898-9034-ABDB357EDF98}" sibTransId="{46DA9E31-2B97-4F41-BEE6-F07F43E4F9A3}"/>
    <dgm:cxn modelId="{7FD436E5-AC36-4BC5-B4A0-D9610E9F36D6}" type="presOf" srcId="{6B687172-5C6C-42D9-B982-83EB5D71B835}" destId="{922F8505-B9AF-458D-ADF3-8AB79876B367}" srcOrd="0" destOrd="0" presId="urn:microsoft.com/office/officeart/2005/8/layout/hList1"/>
    <dgm:cxn modelId="{8253C7C9-7C7B-4835-B59E-714B600A504A}" type="presOf" srcId="{15170F06-7E85-42E7-A762-BF25789FEE95}" destId="{46525191-CFE9-4180-A660-D16547D35A98}" srcOrd="0" destOrd="2" presId="urn:microsoft.com/office/officeart/2005/8/layout/hList1"/>
    <dgm:cxn modelId="{CCCC012B-118A-4B4D-B46F-B68174A130D4}" type="presOf" srcId="{BB9B31CF-1334-433E-8262-974DA0455C8F}" destId="{46525191-CFE9-4180-A660-D16547D35A98}" srcOrd="0" destOrd="3" presId="urn:microsoft.com/office/officeart/2005/8/layout/hList1"/>
    <dgm:cxn modelId="{D487120D-E9BD-4E1E-B401-E4D3E7E06BC3}" type="presParOf" srcId="{793CBA62-EC58-4052-9C2E-5F29EA9659F4}" destId="{6ECDB305-2EA0-4021-91FF-EF37E2C411C8}" srcOrd="0" destOrd="0" presId="urn:microsoft.com/office/officeart/2005/8/layout/hList1"/>
    <dgm:cxn modelId="{D3518932-C061-4EF8-B7AC-EB4A2C5EFC38}" type="presParOf" srcId="{6ECDB305-2EA0-4021-91FF-EF37E2C411C8}" destId="{922F8505-B9AF-458D-ADF3-8AB79876B367}" srcOrd="0" destOrd="0" presId="urn:microsoft.com/office/officeart/2005/8/layout/hList1"/>
    <dgm:cxn modelId="{BF07C6B3-D818-49D6-88B8-6B30F440DFC8}" type="presParOf" srcId="{6ECDB305-2EA0-4021-91FF-EF37E2C411C8}" destId="{C31C26EB-D137-4021-8BCE-D0CF61E85BB7}" srcOrd="1" destOrd="0" presId="urn:microsoft.com/office/officeart/2005/8/layout/hList1"/>
    <dgm:cxn modelId="{E31A2228-A835-46FE-9C83-6E5CF5680A92}" type="presParOf" srcId="{793CBA62-EC58-4052-9C2E-5F29EA9659F4}" destId="{0FFA5A58-2220-42D4-A796-3811A00962A7}" srcOrd="1" destOrd="0" presId="urn:microsoft.com/office/officeart/2005/8/layout/hList1"/>
    <dgm:cxn modelId="{9CD74C77-A1D8-400B-9531-ADB3500EFBF3}" type="presParOf" srcId="{793CBA62-EC58-4052-9C2E-5F29EA9659F4}" destId="{9E78962D-E49F-4D24-93CA-114DBA7B994F}" srcOrd="2" destOrd="0" presId="urn:microsoft.com/office/officeart/2005/8/layout/hList1"/>
    <dgm:cxn modelId="{3A4B2C96-E5C6-4D08-9319-50B2DFA8B653}" type="presParOf" srcId="{9E78962D-E49F-4D24-93CA-114DBA7B994F}" destId="{1BCB8CF4-7EB0-4866-A367-0D7E5220E211}" srcOrd="0" destOrd="0" presId="urn:microsoft.com/office/officeart/2005/8/layout/hList1"/>
    <dgm:cxn modelId="{7A816901-2524-4A03-AE32-03E480870452}" type="presParOf" srcId="{9E78962D-E49F-4D24-93CA-114DBA7B994F}" destId="{CDECF120-ADCE-47F7-9676-5B3BA4453703}" srcOrd="1" destOrd="0" presId="urn:microsoft.com/office/officeart/2005/8/layout/hList1"/>
    <dgm:cxn modelId="{BBA4436C-0236-461D-AA24-3F8E33E1CC96}" type="presParOf" srcId="{793CBA62-EC58-4052-9C2E-5F29EA9659F4}" destId="{A17AA773-CB6D-41B6-9068-19BB7ED67362}" srcOrd="3" destOrd="0" presId="urn:microsoft.com/office/officeart/2005/8/layout/hList1"/>
    <dgm:cxn modelId="{3B9DECD6-BE0C-4DBE-BAF0-BA6AFEB1818A}" type="presParOf" srcId="{793CBA62-EC58-4052-9C2E-5F29EA9659F4}" destId="{4867B27A-8F37-4ACC-9BFC-65A65B63E426}" srcOrd="4" destOrd="0" presId="urn:microsoft.com/office/officeart/2005/8/layout/hList1"/>
    <dgm:cxn modelId="{ECFF2838-850F-42FD-AF5F-08B499A50844}" type="presParOf" srcId="{4867B27A-8F37-4ACC-9BFC-65A65B63E426}" destId="{C48364FA-9152-434B-9357-A70ECF91464D}" srcOrd="0" destOrd="0" presId="urn:microsoft.com/office/officeart/2005/8/layout/hList1"/>
    <dgm:cxn modelId="{76D429D8-95C0-49E4-8813-8194BC3CC3DA}" type="presParOf" srcId="{4867B27A-8F37-4ACC-9BFC-65A65B63E426}" destId="{46525191-CFE9-4180-A660-D16547D35A9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058B6E-7F90-4B4B-BE65-43EF1CA5BF7F}" type="doc">
      <dgm:prSet loTypeId="urn:microsoft.com/office/officeart/2005/8/layout/process2" loCatId="process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E6896458-14C2-4DE7-A97A-FB5F0CF417D3}" type="pres">
      <dgm:prSet presAssocID="{41058B6E-7F90-4B4B-BE65-43EF1CA5BF7F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BC7676B8-4B40-4BBD-B54F-4311F61BD978}" type="presOf" srcId="{41058B6E-7F90-4B4B-BE65-43EF1CA5BF7F}" destId="{E6896458-14C2-4DE7-A97A-FB5F0CF417D3}" srcOrd="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D2CA8C-8299-4B30-9513-16F9E002FA2A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E42DBC-916C-4C85-939F-73EF88F6FB25}">
      <dgm:prSet phldrT="[Text]" custT="1"/>
      <dgm:spPr>
        <a:solidFill>
          <a:srgbClr val="FFFF00"/>
        </a:solidFill>
        <a:ln>
          <a:solidFill>
            <a:srgbClr val="FF0000"/>
          </a:solidFill>
        </a:ln>
      </dgm:spPr>
      <dgm:t>
        <a:bodyPr/>
        <a:lstStyle/>
        <a:p>
          <a:pPr marL="0" indent="0">
            <a:tabLst/>
          </a:pPr>
          <a:r>
            <a:rPr lang="en-US" sz="22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Programmes</a:t>
          </a:r>
          <a:r>
            <a:rPr lang="en-US" sz="2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Offered</a:t>
          </a:r>
          <a:endParaRPr lang="en-US" sz="2200" dirty="0"/>
        </a:p>
      </dgm:t>
    </dgm:pt>
    <dgm:pt modelId="{57CC4F06-BA22-4F64-B4EE-2B2C5B0F5BE8}" type="parTrans" cxnId="{4FE6A94F-521E-4262-8C1C-7E3C9303100E}">
      <dgm:prSet/>
      <dgm:spPr/>
      <dgm:t>
        <a:bodyPr/>
        <a:lstStyle/>
        <a:p>
          <a:endParaRPr lang="en-US"/>
        </a:p>
      </dgm:t>
    </dgm:pt>
    <dgm:pt modelId="{213EF40C-A24D-4D01-98E8-D72020BC6CFF}" type="sibTrans" cxnId="{4FE6A94F-521E-4262-8C1C-7E3C9303100E}">
      <dgm:prSet/>
      <dgm:spPr/>
      <dgm:t>
        <a:bodyPr/>
        <a:lstStyle/>
        <a:p>
          <a:endParaRPr lang="en-US"/>
        </a:p>
      </dgm:t>
    </dgm:pt>
    <dgm:pt modelId="{BAB3898C-8981-479D-8694-C501B6889D58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sz="16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M.Sc</a:t>
          </a:r>
          <a:r>
            <a:rPr lang="en-US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Chemistry with Analytical Chemistry as specialization </a:t>
          </a:r>
          <a:endParaRPr lang="en-US" sz="1600" dirty="0"/>
        </a:p>
      </dgm:t>
    </dgm:pt>
    <dgm:pt modelId="{070C265F-A273-4BB7-8431-62223CA68293}" type="parTrans" cxnId="{CB3D657C-106C-474C-9187-F8DCE65E4416}">
      <dgm:prSet/>
      <dgm:spPr/>
      <dgm:t>
        <a:bodyPr/>
        <a:lstStyle/>
        <a:p>
          <a:endParaRPr lang="en-US"/>
        </a:p>
      </dgm:t>
    </dgm:pt>
    <dgm:pt modelId="{EE3E43E7-D854-4E52-97AE-BDB23D07D31C}" type="sibTrans" cxnId="{CB3D657C-106C-474C-9187-F8DCE65E4416}">
      <dgm:prSet/>
      <dgm:spPr/>
      <dgm:t>
        <a:bodyPr/>
        <a:lstStyle/>
        <a:p>
          <a:endParaRPr lang="en-US"/>
        </a:p>
      </dgm:t>
    </dgm:pt>
    <dgm:pt modelId="{4DBF071C-FEC3-43AE-B337-B7593E4AB881}">
      <dgm:prSet phldrT="[Text]" custT="1"/>
      <dgm:spPr>
        <a:solidFill>
          <a:srgbClr val="00B0F0"/>
        </a:solidFill>
      </dgm:spPr>
      <dgm:t>
        <a:bodyPr/>
        <a:lstStyle/>
        <a:p>
          <a:pPr rtl="0"/>
          <a:r>
            <a:rPr lang="en-US" sz="16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M.Sc</a:t>
          </a:r>
          <a:r>
            <a:rPr lang="en-US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Chemistry with Inorganic Chemistry as specialization</a:t>
          </a:r>
          <a:endParaRPr lang="en-US" sz="1600" dirty="0"/>
        </a:p>
      </dgm:t>
    </dgm:pt>
    <dgm:pt modelId="{8D6FB8F5-73E6-4DDC-A02A-274C002A798C}" type="parTrans" cxnId="{CC062DE2-3465-4BA2-8941-872CD8060FD1}">
      <dgm:prSet/>
      <dgm:spPr/>
      <dgm:t>
        <a:bodyPr/>
        <a:lstStyle/>
        <a:p>
          <a:endParaRPr lang="en-US"/>
        </a:p>
      </dgm:t>
    </dgm:pt>
    <dgm:pt modelId="{52E08F3A-41EA-46A1-B5AF-8C202B377C72}" type="sibTrans" cxnId="{CC062DE2-3465-4BA2-8941-872CD8060FD1}">
      <dgm:prSet/>
      <dgm:spPr/>
      <dgm:t>
        <a:bodyPr/>
        <a:lstStyle/>
        <a:p>
          <a:endParaRPr lang="en-US"/>
        </a:p>
      </dgm:t>
    </dgm:pt>
    <dgm:pt modelId="{DD184633-BBBD-4030-8002-855E2CA5004A}">
      <dgm:prSet phldrT="[Text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sz="16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M.Sc</a:t>
          </a:r>
          <a:r>
            <a:rPr lang="en-US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Chemistry with Physical Chemistry as specialization </a:t>
          </a:r>
          <a:endParaRPr lang="en-US" sz="1600" dirty="0"/>
        </a:p>
      </dgm:t>
    </dgm:pt>
    <dgm:pt modelId="{F937A51A-B34F-49F2-B0AC-E5E43E569628}" type="parTrans" cxnId="{5C066AFE-4387-4BF7-9D2F-62C68E853D5D}">
      <dgm:prSet/>
      <dgm:spPr/>
      <dgm:t>
        <a:bodyPr/>
        <a:lstStyle/>
        <a:p>
          <a:endParaRPr lang="en-US"/>
        </a:p>
      </dgm:t>
    </dgm:pt>
    <dgm:pt modelId="{53B6660B-501A-4DD8-9443-6C6A8AC3710F}" type="sibTrans" cxnId="{5C066AFE-4387-4BF7-9D2F-62C68E853D5D}">
      <dgm:prSet/>
      <dgm:spPr/>
      <dgm:t>
        <a:bodyPr/>
        <a:lstStyle/>
        <a:p>
          <a:endParaRPr lang="en-US"/>
        </a:p>
      </dgm:t>
    </dgm:pt>
    <dgm:pt modelId="{581875C2-0855-4D24-B46A-D5DB7799B76B}">
      <dgm:prSet phldrT="[Text]" custT="1"/>
      <dgm:spPr>
        <a:solidFill>
          <a:srgbClr val="FFC000"/>
        </a:solidFill>
      </dgm:spPr>
      <dgm:t>
        <a:bodyPr/>
        <a:lstStyle/>
        <a:p>
          <a:pPr rtl="0"/>
          <a:r>
            <a:rPr lang="en-US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Ph.D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Chemistry</a:t>
          </a:r>
          <a:endParaRPr lang="en-US" sz="2000" dirty="0"/>
        </a:p>
      </dgm:t>
    </dgm:pt>
    <dgm:pt modelId="{7AF3A0F8-D1C0-44E2-BD85-C22797A00F8E}" type="parTrans" cxnId="{F8D88F16-E4A8-4E3F-BB8D-DF3536F9ECC0}">
      <dgm:prSet/>
      <dgm:spPr/>
      <dgm:t>
        <a:bodyPr/>
        <a:lstStyle/>
        <a:p>
          <a:endParaRPr lang="en-US"/>
        </a:p>
      </dgm:t>
    </dgm:pt>
    <dgm:pt modelId="{E3D0A9DB-AF49-4F41-B6E6-AB4EEEC110DB}" type="sibTrans" cxnId="{F8D88F16-E4A8-4E3F-BB8D-DF3536F9ECC0}">
      <dgm:prSet/>
      <dgm:spPr/>
      <dgm:t>
        <a:bodyPr/>
        <a:lstStyle/>
        <a:p>
          <a:endParaRPr lang="en-US"/>
        </a:p>
      </dgm:t>
    </dgm:pt>
    <dgm:pt modelId="{9A2ECAB5-2F73-42F3-A8E8-75F4D47A010A}">
      <dgm:prSet phldrT="[Text]" custT="1"/>
      <dgm:spPr>
        <a:solidFill>
          <a:srgbClr val="92D050"/>
        </a:solidFill>
      </dgm:spPr>
      <dgm:t>
        <a:bodyPr/>
        <a:lstStyle/>
        <a:p>
          <a:pPr rtl="0"/>
          <a:r>
            <a:rPr lang="en-US" sz="16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M.Sc</a:t>
          </a:r>
          <a:r>
            <a:rPr lang="en-US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Chemistry with Organic Chemistry as specialization </a:t>
          </a:r>
          <a:endParaRPr lang="en-US" sz="1600" dirty="0"/>
        </a:p>
      </dgm:t>
    </dgm:pt>
    <dgm:pt modelId="{3D09855E-5439-4F92-9845-1C3FA5669513}" type="parTrans" cxnId="{B62B63D7-EE52-4652-92A8-A8A0ED89B9B7}">
      <dgm:prSet/>
      <dgm:spPr/>
      <dgm:t>
        <a:bodyPr/>
        <a:lstStyle/>
        <a:p>
          <a:endParaRPr lang="en-US"/>
        </a:p>
      </dgm:t>
    </dgm:pt>
    <dgm:pt modelId="{18E579EE-01F2-4357-9D7B-69EA0DFBAFA9}" type="sibTrans" cxnId="{B62B63D7-EE52-4652-92A8-A8A0ED89B9B7}">
      <dgm:prSet/>
      <dgm:spPr/>
      <dgm:t>
        <a:bodyPr/>
        <a:lstStyle/>
        <a:p>
          <a:endParaRPr lang="en-US"/>
        </a:p>
      </dgm:t>
    </dgm:pt>
    <dgm:pt modelId="{66A810AB-C0DB-4203-9006-55AD6985B202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rtl="0"/>
          <a:r>
            <a:rPr lang="en-US" sz="16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M.Sc</a:t>
          </a:r>
          <a:r>
            <a:rPr lang="en-US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Chemistry with Analysis of Foods and Drugs as specialization </a:t>
          </a:r>
          <a:endParaRPr lang="en-US" sz="1600" dirty="0"/>
        </a:p>
      </dgm:t>
    </dgm:pt>
    <dgm:pt modelId="{2F52AF15-843D-44E5-930A-A25088AD252C}" type="parTrans" cxnId="{6DFAB2BC-499D-4EE1-8497-C02BDF11FC8D}">
      <dgm:prSet/>
      <dgm:spPr/>
      <dgm:t>
        <a:bodyPr/>
        <a:lstStyle/>
        <a:p>
          <a:endParaRPr lang="en-US"/>
        </a:p>
      </dgm:t>
    </dgm:pt>
    <dgm:pt modelId="{012BAF53-1B07-435C-99E6-7CEDAD83D2B1}" type="sibTrans" cxnId="{6DFAB2BC-499D-4EE1-8497-C02BDF11FC8D}">
      <dgm:prSet/>
      <dgm:spPr/>
      <dgm:t>
        <a:bodyPr/>
        <a:lstStyle/>
        <a:p>
          <a:endParaRPr lang="en-US"/>
        </a:p>
      </dgm:t>
    </dgm:pt>
    <dgm:pt modelId="{52C31E0B-0E9D-4A4D-A65E-6D16F4371E94}" type="pres">
      <dgm:prSet presAssocID="{F3D2CA8C-8299-4B30-9513-16F9E002FA2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4E4329ED-64D0-4465-ADDA-746E0637BC0C}" type="pres">
      <dgm:prSet presAssocID="{34E42DBC-916C-4C85-939F-73EF88F6FB25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460F98AA-712E-4339-93D6-12B7FB5F1AE7}" type="pres">
      <dgm:prSet presAssocID="{BAB3898C-8981-479D-8694-C501B6889D58}" presName="Accent1" presStyleCnt="0"/>
      <dgm:spPr/>
    </dgm:pt>
    <dgm:pt modelId="{2A859990-9CC7-4C85-BF2E-E5ABDE3A4F00}" type="pres">
      <dgm:prSet presAssocID="{BAB3898C-8981-479D-8694-C501B6889D58}" presName="Accent" presStyleLbl="bgShp" presStyleIdx="0" presStyleCnt="6"/>
      <dgm:spPr/>
    </dgm:pt>
    <dgm:pt modelId="{3B899B3C-AA96-4E16-8F3C-B54E6E1D3EBB}" type="pres">
      <dgm:prSet presAssocID="{BAB3898C-8981-479D-8694-C501B6889D58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A32175-FBEE-4FA8-BD10-83159E1C9569}" type="pres">
      <dgm:prSet presAssocID="{4DBF071C-FEC3-43AE-B337-B7593E4AB881}" presName="Accent2" presStyleCnt="0"/>
      <dgm:spPr/>
    </dgm:pt>
    <dgm:pt modelId="{35199DF9-6E14-4D6E-B097-06DFB5ABD86A}" type="pres">
      <dgm:prSet presAssocID="{4DBF071C-FEC3-43AE-B337-B7593E4AB881}" presName="Accent" presStyleLbl="bgShp" presStyleIdx="1" presStyleCnt="6"/>
      <dgm:spPr/>
      <dgm:t>
        <a:bodyPr/>
        <a:lstStyle/>
        <a:p>
          <a:endParaRPr lang="en-US"/>
        </a:p>
      </dgm:t>
    </dgm:pt>
    <dgm:pt modelId="{257DA399-9884-4BC5-AB04-4082F2D2949D}" type="pres">
      <dgm:prSet presAssocID="{4DBF071C-FEC3-43AE-B337-B7593E4AB881}" presName="Child2" presStyleLbl="node1" presStyleIdx="1" presStyleCnt="6" custLinFactNeighborX="-2426" custLinFactNeighborY="13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0C94BD-F400-49B7-9BD1-E35EA7F1D72D}" type="pres">
      <dgm:prSet presAssocID="{DD184633-BBBD-4030-8002-855E2CA5004A}" presName="Accent3" presStyleCnt="0"/>
      <dgm:spPr/>
    </dgm:pt>
    <dgm:pt modelId="{AEE43AF3-F9D9-44C7-85BD-D5108C1FC1C2}" type="pres">
      <dgm:prSet presAssocID="{DD184633-BBBD-4030-8002-855E2CA5004A}" presName="Accent" presStyleLbl="bgShp" presStyleIdx="2" presStyleCnt="6"/>
      <dgm:spPr/>
    </dgm:pt>
    <dgm:pt modelId="{01BC3B9E-9935-49C5-917F-72A8F60F2C30}" type="pres">
      <dgm:prSet presAssocID="{DD184633-BBBD-4030-8002-855E2CA5004A}" presName="Child3" presStyleLbl="node1" presStyleIdx="2" presStyleCnt="6" custLinFactNeighborX="1993" custLinFactNeighborY="-1237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553EC5-EC7A-4D63-902E-4A9CBDD4A9B4}" type="pres">
      <dgm:prSet presAssocID="{581875C2-0855-4D24-B46A-D5DB7799B76B}" presName="Accent4" presStyleCnt="0"/>
      <dgm:spPr/>
    </dgm:pt>
    <dgm:pt modelId="{1613BBC4-A324-4B04-B592-9FCDC268EB79}" type="pres">
      <dgm:prSet presAssocID="{581875C2-0855-4D24-B46A-D5DB7799B76B}" presName="Accent" presStyleLbl="bgShp" presStyleIdx="3" presStyleCnt="6"/>
      <dgm:spPr/>
    </dgm:pt>
    <dgm:pt modelId="{78FDAFC3-54CF-4679-8472-26BAB2DDDF13}" type="pres">
      <dgm:prSet presAssocID="{581875C2-0855-4D24-B46A-D5DB7799B76B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59071A-91A0-4F4E-A5E7-A6E0FEBABB11}" type="pres">
      <dgm:prSet presAssocID="{9A2ECAB5-2F73-42F3-A8E8-75F4D47A010A}" presName="Accent5" presStyleCnt="0"/>
      <dgm:spPr/>
    </dgm:pt>
    <dgm:pt modelId="{A536CFC0-A360-41B1-9484-7D960A1864A2}" type="pres">
      <dgm:prSet presAssocID="{9A2ECAB5-2F73-42F3-A8E8-75F4D47A010A}" presName="Accent" presStyleLbl="bgShp" presStyleIdx="4" presStyleCnt="6"/>
      <dgm:spPr/>
    </dgm:pt>
    <dgm:pt modelId="{F82A5437-1E75-466A-A2E6-4D829D0A649D}" type="pres">
      <dgm:prSet presAssocID="{9A2ECAB5-2F73-42F3-A8E8-75F4D47A010A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4A2AEF-9EA2-4A0C-9D36-6E4F2A65AF2B}" type="pres">
      <dgm:prSet presAssocID="{66A810AB-C0DB-4203-9006-55AD6985B202}" presName="Accent6" presStyleCnt="0"/>
      <dgm:spPr/>
    </dgm:pt>
    <dgm:pt modelId="{5D3DE2C2-EF06-4708-ABFF-9952E518C19D}" type="pres">
      <dgm:prSet presAssocID="{66A810AB-C0DB-4203-9006-55AD6985B202}" presName="Accent" presStyleLbl="bgShp" presStyleIdx="5" presStyleCnt="6"/>
      <dgm:spPr/>
    </dgm:pt>
    <dgm:pt modelId="{3629795C-9147-4500-B638-4318744AC092}" type="pres">
      <dgm:prSet presAssocID="{66A810AB-C0DB-4203-9006-55AD6985B202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FAB2BC-499D-4EE1-8497-C02BDF11FC8D}" srcId="{34E42DBC-916C-4C85-939F-73EF88F6FB25}" destId="{66A810AB-C0DB-4203-9006-55AD6985B202}" srcOrd="5" destOrd="0" parTransId="{2F52AF15-843D-44E5-930A-A25088AD252C}" sibTransId="{012BAF53-1B07-435C-99E6-7CEDAD83D2B1}"/>
    <dgm:cxn modelId="{CB3D657C-106C-474C-9187-F8DCE65E4416}" srcId="{34E42DBC-916C-4C85-939F-73EF88F6FB25}" destId="{BAB3898C-8981-479D-8694-C501B6889D58}" srcOrd="0" destOrd="0" parTransId="{070C265F-A273-4BB7-8431-62223CA68293}" sibTransId="{EE3E43E7-D854-4E52-97AE-BDB23D07D31C}"/>
    <dgm:cxn modelId="{FD832CB0-FBFC-447E-9072-BAFF17C7788A}" type="presOf" srcId="{581875C2-0855-4D24-B46A-D5DB7799B76B}" destId="{78FDAFC3-54CF-4679-8472-26BAB2DDDF13}" srcOrd="0" destOrd="0" presId="urn:microsoft.com/office/officeart/2011/layout/HexagonRadial"/>
    <dgm:cxn modelId="{D96BE73A-2C11-460E-87A1-5B65A25041BD}" type="presOf" srcId="{4DBF071C-FEC3-43AE-B337-B7593E4AB881}" destId="{257DA399-9884-4BC5-AB04-4082F2D2949D}" srcOrd="0" destOrd="0" presId="urn:microsoft.com/office/officeart/2011/layout/HexagonRadial"/>
    <dgm:cxn modelId="{80AF0BE3-6ABD-4B80-ABEA-DD4A457F9555}" type="presOf" srcId="{9A2ECAB5-2F73-42F3-A8E8-75F4D47A010A}" destId="{F82A5437-1E75-466A-A2E6-4D829D0A649D}" srcOrd="0" destOrd="0" presId="urn:microsoft.com/office/officeart/2011/layout/HexagonRadial"/>
    <dgm:cxn modelId="{5C066AFE-4387-4BF7-9D2F-62C68E853D5D}" srcId="{34E42DBC-916C-4C85-939F-73EF88F6FB25}" destId="{DD184633-BBBD-4030-8002-855E2CA5004A}" srcOrd="2" destOrd="0" parTransId="{F937A51A-B34F-49F2-B0AC-E5E43E569628}" sibTransId="{53B6660B-501A-4DD8-9443-6C6A8AC3710F}"/>
    <dgm:cxn modelId="{85A020CF-C173-4877-A153-E730A64C54C9}" type="presOf" srcId="{DD184633-BBBD-4030-8002-855E2CA5004A}" destId="{01BC3B9E-9935-49C5-917F-72A8F60F2C30}" srcOrd="0" destOrd="0" presId="urn:microsoft.com/office/officeart/2011/layout/HexagonRadial"/>
    <dgm:cxn modelId="{33AA84E3-C0CF-4963-8F70-4518C077D170}" type="presOf" srcId="{BAB3898C-8981-479D-8694-C501B6889D58}" destId="{3B899B3C-AA96-4E16-8F3C-B54E6E1D3EBB}" srcOrd="0" destOrd="0" presId="urn:microsoft.com/office/officeart/2011/layout/HexagonRadial"/>
    <dgm:cxn modelId="{B62B63D7-EE52-4652-92A8-A8A0ED89B9B7}" srcId="{34E42DBC-916C-4C85-939F-73EF88F6FB25}" destId="{9A2ECAB5-2F73-42F3-A8E8-75F4D47A010A}" srcOrd="4" destOrd="0" parTransId="{3D09855E-5439-4F92-9845-1C3FA5669513}" sibTransId="{18E579EE-01F2-4357-9D7B-69EA0DFBAFA9}"/>
    <dgm:cxn modelId="{4FE6A94F-521E-4262-8C1C-7E3C9303100E}" srcId="{F3D2CA8C-8299-4B30-9513-16F9E002FA2A}" destId="{34E42DBC-916C-4C85-939F-73EF88F6FB25}" srcOrd="0" destOrd="0" parTransId="{57CC4F06-BA22-4F64-B4EE-2B2C5B0F5BE8}" sibTransId="{213EF40C-A24D-4D01-98E8-D72020BC6CFF}"/>
    <dgm:cxn modelId="{010928D4-6454-4A22-BFEA-340452743563}" type="presOf" srcId="{34E42DBC-916C-4C85-939F-73EF88F6FB25}" destId="{4E4329ED-64D0-4465-ADDA-746E0637BC0C}" srcOrd="0" destOrd="0" presId="urn:microsoft.com/office/officeart/2011/layout/HexagonRadial"/>
    <dgm:cxn modelId="{CC062DE2-3465-4BA2-8941-872CD8060FD1}" srcId="{34E42DBC-916C-4C85-939F-73EF88F6FB25}" destId="{4DBF071C-FEC3-43AE-B337-B7593E4AB881}" srcOrd="1" destOrd="0" parTransId="{8D6FB8F5-73E6-4DDC-A02A-274C002A798C}" sibTransId="{52E08F3A-41EA-46A1-B5AF-8C202B377C72}"/>
    <dgm:cxn modelId="{F8D88F16-E4A8-4E3F-BB8D-DF3536F9ECC0}" srcId="{34E42DBC-916C-4C85-939F-73EF88F6FB25}" destId="{581875C2-0855-4D24-B46A-D5DB7799B76B}" srcOrd="3" destOrd="0" parTransId="{7AF3A0F8-D1C0-44E2-BD85-C22797A00F8E}" sibTransId="{E3D0A9DB-AF49-4F41-B6E6-AB4EEEC110DB}"/>
    <dgm:cxn modelId="{EDF5F214-95FC-46D2-B019-F754EC844968}" type="presOf" srcId="{66A810AB-C0DB-4203-9006-55AD6985B202}" destId="{3629795C-9147-4500-B638-4318744AC092}" srcOrd="0" destOrd="0" presId="urn:microsoft.com/office/officeart/2011/layout/HexagonRadial"/>
    <dgm:cxn modelId="{B2D979EB-AEB2-49A2-B415-44B4DB84BFFE}" type="presOf" srcId="{F3D2CA8C-8299-4B30-9513-16F9E002FA2A}" destId="{52C31E0B-0E9D-4A4D-A65E-6D16F4371E94}" srcOrd="0" destOrd="0" presId="urn:microsoft.com/office/officeart/2011/layout/HexagonRadial"/>
    <dgm:cxn modelId="{B3454093-4F2D-4257-8DE6-4821401FB3EA}" type="presParOf" srcId="{52C31E0B-0E9D-4A4D-A65E-6D16F4371E94}" destId="{4E4329ED-64D0-4465-ADDA-746E0637BC0C}" srcOrd="0" destOrd="0" presId="urn:microsoft.com/office/officeart/2011/layout/HexagonRadial"/>
    <dgm:cxn modelId="{AD461554-5BCD-4E4F-94DE-6A318A42B2D4}" type="presParOf" srcId="{52C31E0B-0E9D-4A4D-A65E-6D16F4371E94}" destId="{460F98AA-712E-4339-93D6-12B7FB5F1AE7}" srcOrd="1" destOrd="0" presId="urn:microsoft.com/office/officeart/2011/layout/HexagonRadial"/>
    <dgm:cxn modelId="{A035891C-C146-422B-8595-96E7E6C01BD6}" type="presParOf" srcId="{460F98AA-712E-4339-93D6-12B7FB5F1AE7}" destId="{2A859990-9CC7-4C85-BF2E-E5ABDE3A4F00}" srcOrd="0" destOrd="0" presId="urn:microsoft.com/office/officeart/2011/layout/HexagonRadial"/>
    <dgm:cxn modelId="{9FFECF59-2D06-443B-B6CC-2DE8497C07DD}" type="presParOf" srcId="{52C31E0B-0E9D-4A4D-A65E-6D16F4371E94}" destId="{3B899B3C-AA96-4E16-8F3C-B54E6E1D3EBB}" srcOrd="2" destOrd="0" presId="urn:microsoft.com/office/officeart/2011/layout/HexagonRadial"/>
    <dgm:cxn modelId="{48FF5763-0388-487E-99FC-7B8FCFFCAEA5}" type="presParOf" srcId="{52C31E0B-0E9D-4A4D-A65E-6D16F4371E94}" destId="{B8A32175-FBEE-4FA8-BD10-83159E1C9569}" srcOrd="3" destOrd="0" presId="urn:microsoft.com/office/officeart/2011/layout/HexagonRadial"/>
    <dgm:cxn modelId="{68B3DE1C-40DE-4A9A-BE1A-A99E277D59D8}" type="presParOf" srcId="{B8A32175-FBEE-4FA8-BD10-83159E1C9569}" destId="{35199DF9-6E14-4D6E-B097-06DFB5ABD86A}" srcOrd="0" destOrd="0" presId="urn:microsoft.com/office/officeart/2011/layout/HexagonRadial"/>
    <dgm:cxn modelId="{FC32693B-7604-45A0-8FEA-D08348156CB3}" type="presParOf" srcId="{52C31E0B-0E9D-4A4D-A65E-6D16F4371E94}" destId="{257DA399-9884-4BC5-AB04-4082F2D2949D}" srcOrd="4" destOrd="0" presId="urn:microsoft.com/office/officeart/2011/layout/HexagonRadial"/>
    <dgm:cxn modelId="{8E3314D8-451D-43F0-987D-94ED0ACC6678}" type="presParOf" srcId="{52C31E0B-0E9D-4A4D-A65E-6D16F4371E94}" destId="{880C94BD-F400-49B7-9BD1-E35EA7F1D72D}" srcOrd="5" destOrd="0" presId="urn:microsoft.com/office/officeart/2011/layout/HexagonRadial"/>
    <dgm:cxn modelId="{42539AFC-973B-4F4C-A6FC-FC29609EA93A}" type="presParOf" srcId="{880C94BD-F400-49B7-9BD1-E35EA7F1D72D}" destId="{AEE43AF3-F9D9-44C7-85BD-D5108C1FC1C2}" srcOrd="0" destOrd="0" presId="urn:microsoft.com/office/officeart/2011/layout/HexagonRadial"/>
    <dgm:cxn modelId="{750F5535-EE80-49A4-ABF6-648EA5158C82}" type="presParOf" srcId="{52C31E0B-0E9D-4A4D-A65E-6D16F4371E94}" destId="{01BC3B9E-9935-49C5-917F-72A8F60F2C30}" srcOrd="6" destOrd="0" presId="urn:microsoft.com/office/officeart/2011/layout/HexagonRadial"/>
    <dgm:cxn modelId="{FE09ACD6-F426-41F2-BD35-BD95E3506AF8}" type="presParOf" srcId="{52C31E0B-0E9D-4A4D-A65E-6D16F4371E94}" destId="{17553EC5-EC7A-4D63-902E-4A9CBDD4A9B4}" srcOrd="7" destOrd="0" presId="urn:microsoft.com/office/officeart/2011/layout/HexagonRadial"/>
    <dgm:cxn modelId="{01DD7C65-4F41-4D74-82C8-E32E7F3C0208}" type="presParOf" srcId="{17553EC5-EC7A-4D63-902E-4A9CBDD4A9B4}" destId="{1613BBC4-A324-4B04-B592-9FCDC268EB79}" srcOrd="0" destOrd="0" presId="urn:microsoft.com/office/officeart/2011/layout/HexagonRadial"/>
    <dgm:cxn modelId="{B9FCB0DA-F20D-4C1A-B4D5-ACF8707A28DE}" type="presParOf" srcId="{52C31E0B-0E9D-4A4D-A65E-6D16F4371E94}" destId="{78FDAFC3-54CF-4679-8472-26BAB2DDDF13}" srcOrd="8" destOrd="0" presId="urn:microsoft.com/office/officeart/2011/layout/HexagonRadial"/>
    <dgm:cxn modelId="{2B68AA75-C64F-43B5-8125-51DB7A290D12}" type="presParOf" srcId="{52C31E0B-0E9D-4A4D-A65E-6D16F4371E94}" destId="{2459071A-91A0-4F4E-A5E7-A6E0FEBABB11}" srcOrd="9" destOrd="0" presId="urn:microsoft.com/office/officeart/2011/layout/HexagonRadial"/>
    <dgm:cxn modelId="{DB174196-4E8E-4EEB-A1EC-89DBE242E89B}" type="presParOf" srcId="{2459071A-91A0-4F4E-A5E7-A6E0FEBABB11}" destId="{A536CFC0-A360-41B1-9484-7D960A1864A2}" srcOrd="0" destOrd="0" presId="urn:microsoft.com/office/officeart/2011/layout/HexagonRadial"/>
    <dgm:cxn modelId="{A31D7ADE-9129-4B3F-9994-A6F975EA2563}" type="presParOf" srcId="{52C31E0B-0E9D-4A4D-A65E-6D16F4371E94}" destId="{F82A5437-1E75-466A-A2E6-4D829D0A649D}" srcOrd="10" destOrd="0" presId="urn:microsoft.com/office/officeart/2011/layout/HexagonRadial"/>
    <dgm:cxn modelId="{F9166C4C-8392-45D5-9DB5-BD059C0113CA}" type="presParOf" srcId="{52C31E0B-0E9D-4A4D-A65E-6D16F4371E94}" destId="{704A2AEF-9EA2-4A0C-9D36-6E4F2A65AF2B}" srcOrd="11" destOrd="0" presId="urn:microsoft.com/office/officeart/2011/layout/HexagonRadial"/>
    <dgm:cxn modelId="{CFDEE317-A52E-4828-8F40-5C29D4522C90}" type="presParOf" srcId="{704A2AEF-9EA2-4A0C-9D36-6E4F2A65AF2B}" destId="{5D3DE2C2-EF06-4708-ABFF-9952E518C19D}" srcOrd="0" destOrd="0" presId="urn:microsoft.com/office/officeart/2011/layout/HexagonRadial"/>
    <dgm:cxn modelId="{A0E452A1-73EC-4825-9F73-9D9597BE1191}" type="presParOf" srcId="{52C31E0B-0E9D-4A4D-A65E-6D16F4371E94}" destId="{3629795C-9147-4500-B638-4318744AC092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5A848A-534A-41E3-AB89-BB830C0D1B17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94A3E3-0017-4B4F-8AFE-C3363C288B31}">
      <dgm:prSet phldrT="[Text]"/>
      <dgm:spPr/>
      <dgm:t>
        <a:bodyPr/>
        <a:lstStyle/>
        <a:p>
          <a:pPr rtl="0"/>
          <a:r>
            <a:rPr lang="en-US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Recognition of the department by funding agencies</a:t>
          </a:r>
          <a:endParaRPr lang="en-US" dirty="0"/>
        </a:p>
      </dgm:t>
    </dgm:pt>
    <dgm:pt modelId="{769753B1-8AB5-4C8D-A967-36F40698EBA3}" type="parTrans" cxnId="{6965E530-936E-4DBC-B5C8-B34B2CB81C0C}">
      <dgm:prSet/>
      <dgm:spPr/>
      <dgm:t>
        <a:bodyPr/>
        <a:lstStyle/>
        <a:p>
          <a:endParaRPr lang="en-US"/>
        </a:p>
      </dgm:t>
    </dgm:pt>
    <dgm:pt modelId="{7103F1F8-70C5-47B8-BE69-DC3E268ED336}" type="sibTrans" cxnId="{6965E530-936E-4DBC-B5C8-B34B2CB81C0C}">
      <dgm:prSet/>
      <dgm:spPr/>
      <dgm:t>
        <a:bodyPr/>
        <a:lstStyle/>
        <a:p>
          <a:endParaRPr lang="en-US"/>
        </a:p>
      </dgm:t>
    </dgm:pt>
    <dgm:pt modelId="{B136137E-C585-45CA-929A-7C152759B52B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DST-FIST</a:t>
          </a:r>
          <a:endParaRPr lang="en-US" dirty="0"/>
        </a:p>
      </dgm:t>
    </dgm:pt>
    <dgm:pt modelId="{E23450AE-CAEE-4939-85D0-EA9F5FA26FFF}" type="parTrans" cxnId="{B49FECA4-F422-43FC-A063-7D2531438292}">
      <dgm:prSet/>
      <dgm:spPr/>
      <dgm:t>
        <a:bodyPr/>
        <a:lstStyle/>
        <a:p>
          <a:endParaRPr lang="en-US"/>
        </a:p>
      </dgm:t>
    </dgm:pt>
    <dgm:pt modelId="{E2595FDD-B224-4C51-A1E3-1CB0D6143D2A}" type="sibTrans" cxnId="{B49FECA4-F422-43FC-A063-7D2531438292}">
      <dgm:prSet/>
      <dgm:spPr/>
      <dgm:t>
        <a:bodyPr/>
        <a:lstStyle/>
        <a:p>
          <a:endParaRPr lang="en-US"/>
        </a:p>
      </dgm:t>
    </dgm:pt>
    <dgm:pt modelId="{EF8E132E-FDA5-4C4D-93B3-186A65AB50CD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UGC-SAP-DRS</a:t>
          </a:r>
          <a:endParaRPr lang="en-US" dirty="0"/>
        </a:p>
      </dgm:t>
    </dgm:pt>
    <dgm:pt modelId="{A766DA4A-DB2A-4517-8AC8-21C11999A07C}" type="parTrans" cxnId="{D7C476DF-9424-41B1-998E-3151FF08419C}">
      <dgm:prSet/>
      <dgm:spPr/>
      <dgm:t>
        <a:bodyPr/>
        <a:lstStyle/>
        <a:p>
          <a:endParaRPr lang="en-US"/>
        </a:p>
      </dgm:t>
    </dgm:pt>
    <dgm:pt modelId="{AF32069A-3886-46FF-B479-A0755C4B8697}" type="sibTrans" cxnId="{D7C476DF-9424-41B1-998E-3151FF08419C}">
      <dgm:prSet/>
      <dgm:spPr/>
      <dgm:t>
        <a:bodyPr/>
        <a:lstStyle/>
        <a:p>
          <a:endParaRPr lang="en-US"/>
        </a:p>
      </dgm:t>
    </dgm:pt>
    <dgm:pt modelId="{335073EC-9638-49F0-B31B-1F53859B3F1E}" type="pres">
      <dgm:prSet presAssocID="{245A848A-534A-41E3-AB89-BB830C0D1B17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10788F3-2534-41C5-90C4-0AD7CD0A4FCE}" type="pres">
      <dgm:prSet presAssocID="{E494A3E3-0017-4B4F-8AFE-C3363C288B31}" presName="compNode" presStyleCnt="0"/>
      <dgm:spPr/>
    </dgm:pt>
    <dgm:pt modelId="{CB031AF0-EF7B-47EB-8EEE-F7D6389F7247}" type="pres">
      <dgm:prSet presAssocID="{E494A3E3-0017-4B4F-8AFE-C3363C288B31}" presName="aNode" presStyleLbl="bgShp" presStyleIdx="0" presStyleCnt="1" custLinFactNeighborX="-59064"/>
      <dgm:spPr/>
      <dgm:t>
        <a:bodyPr/>
        <a:lstStyle/>
        <a:p>
          <a:endParaRPr lang="en-US"/>
        </a:p>
      </dgm:t>
    </dgm:pt>
    <dgm:pt modelId="{A051E32B-20CC-4AC6-ACCA-2C955B15D5D5}" type="pres">
      <dgm:prSet presAssocID="{E494A3E3-0017-4B4F-8AFE-C3363C288B31}" presName="textNode" presStyleLbl="bgShp" presStyleIdx="0" presStyleCnt="1"/>
      <dgm:spPr/>
      <dgm:t>
        <a:bodyPr/>
        <a:lstStyle/>
        <a:p>
          <a:endParaRPr lang="en-US"/>
        </a:p>
      </dgm:t>
    </dgm:pt>
    <dgm:pt modelId="{3ECA9A04-5227-4FAF-BC09-02C97F863202}" type="pres">
      <dgm:prSet presAssocID="{E494A3E3-0017-4B4F-8AFE-C3363C288B31}" presName="compChildNode" presStyleCnt="0"/>
      <dgm:spPr/>
    </dgm:pt>
    <dgm:pt modelId="{B6AD2C9C-8A3C-473D-ABA2-9C7157304250}" type="pres">
      <dgm:prSet presAssocID="{E494A3E3-0017-4B4F-8AFE-C3363C288B31}" presName="theInnerList" presStyleCnt="0"/>
      <dgm:spPr/>
    </dgm:pt>
    <dgm:pt modelId="{9B428480-AF92-4B91-A112-0E4DD2675031}" type="pres">
      <dgm:prSet presAssocID="{B136137E-C585-45CA-929A-7C152759B52B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6873E4-7634-4D2A-8C2F-19D11ED49AF5}" type="pres">
      <dgm:prSet presAssocID="{B136137E-C585-45CA-929A-7C152759B52B}" presName="aSpace2" presStyleCnt="0"/>
      <dgm:spPr/>
    </dgm:pt>
    <dgm:pt modelId="{C868D7BA-B640-4F68-8CAD-50FA624C89A6}" type="pres">
      <dgm:prSet presAssocID="{EF8E132E-FDA5-4C4D-93B3-186A65AB50CD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49FECA4-F422-43FC-A063-7D2531438292}" srcId="{E494A3E3-0017-4B4F-8AFE-C3363C288B31}" destId="{B136137E-C585-45CA-929A-7C152759B52B}" srcOrd="0" destOrd="0" parTransId="{E23450AE-CAEE-4939-85D0-EA9F5FA26FFF}" sibTransId="{E2595FDD-B224-4C51-A1E3-1CB0D6143D2A}"/>
    <dgm:cxn modelId="{DE674FEA-A4BA-4A7E-B3A8-C50EC2C701F8}" type="presOf" srcId="{245A848A-534A-41E3-AB89-BB830C0D1B17}" destId="{335073EC-9638-49F0-B31B-1F53859B3F1E}" srcOrd="0" destOrd="0" presId="urn:microsoft.com/office/officeart/2005/8/layout/lProcess2"/>
    <dgm:cxn modelId="{D7C476DF-9424-41B1-998E-3151FF08419C}" srcId="{E494A3E3-0017-4B4F-8AFE-C3363C288B31}" destId="{EF8E132E-FDA5-4C4D-93B3-186A65AB50CD}" srcOrd="1" destOrd="0" parTransId="{A766DA4A-DB2A-4517-8AC8-21C11999A07C}" sibTransId="{AF32069A-3886-46FF-B479-A0755C4B8697}"/>
    <dgm:cxn modelId="{6965E530-936E-4DBC-B5C8-B34B2CB81C0C}" srcId="{245A848A-534A-41E3-AB89-BB830C0D1B17}" destId="{E494A3E3-0017-4B4F-8AFE-C3363C288B31}" srcOrd="0" destOrd="0" parTransId="{769753B1-8AB5-4C8D-A967-36F40698EBA3}" sibTransId="{7103F1F8-70C5-47B8-BE69-DC3E268ED336}"/>
    <dgm:cxn modelId="{72D98197-DD2F-4368-BDCE-BF8BBE668DC9}" type="presOf" srcId="{EF8E132E-FDA5-4C4D-93B3-186A65AB50CD}" destId="{C868D7BA-B640-4F68-8CAD-50FA624C89A6}" srcOrd="0" destOrd="0" presId="urn:microsoft.com/office/officeart/2005/8/layout/lProcess2"/>
    <dgm:cxn modelId="{9E512974-AE5D-4A30-960C-CB45204012D2}" type="presOf" srcId="{B136137E-C585-45CA-929A-7C152759B52B}" destId="{9B428480-AF92-4B91-A112-0E4DD2675031}" srcOrd="0" destOrd="0" presId="urn:microsoft.com/office/officeart/2005/8/layout/lProcess2"/>
    <dgm:cxn modelId="{045B77D0-2AC0-48FE-8688-BA2598807E81}" type="presOf" srcId="{E494A3E3-0017-4B4F-8AFE-C3363C288B31}" destId="{CB031AF0-EF7B-47EB-8EEE-F7D6389F7247}" srcOrd="0" destOrd="0" presId="urn:microsoft.com/office/officeart/2005/8/layout/lProcess2"/>
    <dgm:cxn modelId="{C32496B7-A157-48C4-B76E-00409AF171E3}" type="presOf" srcId="{E494A3E3-0017-4B4F-8AFE-C3363C288B31}" destId="{A051E32B-20CC-4AC6-ACCA-2C955B15D5D5}" srcOrd="1" destOrd="0" presId="urn:microsoft.com/office/officeart/2005/8/layout/lProcess2"/>
    <dgm:cxn modelId="{2E3878A1-A629-475E-893B-9CF4A4F4CA2F}" type="presParOf" srcId="{335073EC-9638-49F0-B31B-1F53859B3F1E}" destId="{B10788F3-2534-41C5-90C4-0AD7CD0A4FCE}" srcOrd="0" destOrd="0" presId="urn:microsoft.com/office/officeart/2005/8/layout/lProcess2"/>
    <dgm:cxn modelId="{A4ED4DF7-1702-4D72-86C2-3DC633813E59}" type="presParOf" srcId="{B10788F3-2534-41C5-90C4-0AD7CD0A4FCE}" destId="{CB031AF0-EF7B-47EB-8EEE-F7D6389F7247}" srcOrd="0" destOrd="0" presId="urn:microsoft.com/office/officeart/2005/8/layout/lProcess2"/>
    <dgm:cxn modelId="{9E5CF126-2CDB-46D8-B10A-DB4C60F6A741}" type="presParOf" srcId="{B10788F3-2534-41C5-90C4-0AD7CD0A4FCE}" destId="{A051E32B-20CC-4AC6-ACCA-2C955B15D5D5}" srcOrd="1" destOrd="0" presId="urn:microsoft.com/office/officeart/2005/8/layout/lProcess2"/>
    <dgm:cxn modelId="{CC7F66C3-347A-48DC-BD0C-E8B97644C574}" type="presParOf" srcId="{B10788F3-2534-41C5-90C4-0AD7CD0A4FCE}" destId="{3ECA9A04-5227-4FAF-BC09-02C97F863202}" srcOrd="2" destOrd="0" presId="urn:microsoft.com/office/officeart/2005/8/layout/lProcess2"/>
    <dgm:cxn modelId="{078B05EC-D0DC-43FE-A087-1CC7EBA02A20}" type="presParOf" srcId="{3ECA9A04-5227-4FAF-BC09-02C97F863202}" destId="{B6AD2C9C-8A3C-473D-ABA2-9C7157304250}" srcOrd="0" destOrd="0" presId="urn:microsoft.com/office/officeart/2005/8/layout/lProcess2"/>
    <dgm:cxn modelId="{032C6888-CBF0-4279-B302-B2E99F6BA4CF}" type="presParOf" srcId="{B6AD2C9C-8A3C-473D-ABA2-9C7157304250}" destId="{9B428480-AF92-4B91-A112-0E4DD2675031}" srcOrd="0" destOrd="0" presId="urn:microsoft.com/office/officeart/2005/8/layout/lProcess2"/>
    <dgm:cxn modelId="{C8C55748-9E88-4863-AA7E-A040779A6782}" type="presParOf" srcId="{B6AD2C9C-8A3C-473D-ABA2-9C7157304250}" destId="{4F6873E4-7634-4D2A-8C2F-19D11ED49AF5}" srcOrd="1" destOrd="0" presId="urn:microsoft.com/office/officeart/2005/8/layout/lProcess2"/>
    <dgm:cxn modelId="{4AA77459-7FF6-4FDC-BF78-E7251C8608DC}" type="presParOf" srcId="{B6AD2C9C-8A3C-473D-ABA2-9C7157304250}" destId="{C868D7BA-B640-4F68-8CAD-50FA624C89A6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58F1631-1B6A-453C-BEE0-33C101E1D2B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3523EB-AAC7-4F12-A728-FE7FBCC4BBC4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>
              <a:solidFill>
                <a:srgbClr val="051BBB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Ability to conduct experiments </a:t>
          </a:r>
          <a:endParaRPr lang="en-US" dirty="0">
            <a:solidFill>
              <a:srgbClr val="051BBB"/>
            </a:solidFill>
          </a:endParaRPr>
        </a:p>
      </dgm:t>
    </dgm:pt>
    <dgm:pt modelId="{04493688-AA30-4136-97F6-526B9452A256}" type="parTrans" cxnId="{2929B1E2-282E-491C-A847-1ED8223C28EF}">
      <dgm:prSet/>
      <dgm:spPr/>
      <dgm:t>
        <a:bodyPr/>
        <a:lstStyle/>
        <a:p>
          <a:endParaRPr lang="en-US"/>
        </a:p>
      </dgm:t>
    </dgm:pt>
    <dgm:pt modelId="{269DA09C-14E1-43EE-8FD9-CA2462B51295}" type="sibTrans" cxnId="{2929B1E2-282E-491C-A847-1ED8223C28EF}">
      <dgm:prSet/>
      <dgm:spPr/>
      <dgm:t>
        <a:bodyPr/>
        <a:lstStyle/>
        <a:p>
          <a:endParaRPr lang="en-US"/>
        </a:p>
      </dgm:t>
    </dgm:pt>
    <dgm:pt modelId="{631B387B-CB7E-4872-AF5B-210FCB887DED}">
      <dgm:prSet phldrT="[Text]"/>
      <dgm:spPr/>
      <dgm:t>
        <a:bodyPr/>
        <a:lstStyle/>
        <a:p>
          <a:r>
            <a: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PO6 has an attainment of 2.73, which is less compared to others, project work has been implemented in the next year syllabus</a:t>
          </a:r>
          <a:endParaRPr lang="en-US" dirty="0">
            <a:solidFill>
              <a:srgbClr val="002060"/>
            </a:solidFill>
          </a:endParaRPr>
        </a:p>
      </dgm:t>
    </dgm:pt>
    <dgm:pt modelId="{2E66086F-C451-4D9E-BF71-02771BD5F590}" type="parTrans" cxnId="{836CB525-86CE-4B3C-BB02-BAF908B433A7}">
      <dgm:prSet/>
      <dgm:spPr/>
      <dgm:t>
        <a:bodyPr/>
        <a:lstStyle/>
        <a:p>
          <a:endParaRPr lang="en-US"/>
        </a:p>
      </dgm:t>
    </dgm:pt>
    <dgm:pt modelId="{B6E63F67-DDB3-48FB-A477-B20A6B6F8968}" type="sibTrans" cxnId="{836CB525-86CE-4B3C-BB02-BAF908B433A7}">
      <dgm:prSet/>
      <dgm:spPr/>
      <dgm:t>
        <a:bodyPr/>
        <a:lstStyle/>
        <a:p>
          <a:endParaRPr lang="en-US"/>
        </a:p>
      </dgm:t>
    </dgm:pt>
    <dgm:pt modelId="{C7521357-96A4-44BC-89ED-9148B65B2CBD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Critical thinking and analytical skills </a:t>
          </a:r>
          <a:endParaRPr lang="en-US" dirty="0"/>
        </a:p>
      </dgm:t>
    </dgm:pt>
    <dgm:pt modelId="{79AE1887-2E31-4C20-86CB-E86D3D3817E8}" type="parTrans" cxnId="{47C67C13-AF46-4E61-909A-6472AE35B07C}">
      <dgm:prSet/>
      <dgm:spPr/>
      <dgm:t>
        <a:bodyPr/>
        <a:lstStyle/>
        <a:p>
          <a:endParaRPr lang="en-US"/>
        </a:p>
      </dgm:t>
    </dgm:pt>
    <dgm:pt modelId="{9B023739-6720-476F-9F1D-DAE0424CDF90}" type="sibTrans" cxnId="{47C67C13-AF46-4E61-909A-6472AE35B07C}">
      <dgm:prSet/>
      <dgm:spPr/>
      <dgm:t>
        <a:bodyPr/>
        <a:lstStyle/>
        <a:p>
          <a:endParaRPr lang="en-US"/>
        </a:p>
      </dgm:t>
    </dgm:pt>
    <dgm:pt modelId="{6BB4E4E9-53B6-4EC2-9FC2-DDDF9E1F6CE2}">
      <dgm:prSet phldrT="[Text]"/>
      <dgm:spPr/>
      <dgm:t>
        <a:bodyPr/>
        <a:lstStyle/>
        <a:p>
          <a:r>
            <a: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PO5 has an attainment of 2.79, which is less compared to others, MOOCS has been implemented in the next year syllabus</a:t>
          </a:r>
          <a:endParaRPr lang="en-US" dirty="0">
            <a:solidFill>
              <a:srgbClr val="002060"/>
            </a:solidFill>
          </a:endParaRPr>
        </a:p>
      </dgm:t>
    </dgm:pt>
    <dgm:pt modelId="{897C65F3-C4ED-4D1F-9A8F-C291DF043D1C}" type="parTrans" cxnId="{37324A1A-60BB-4E2C-B5F9-FCB6C6D5053E}">
      <dgm:prSet/>
      <dgm:spPr/>
      <dgm:t>
        <a:bodyPr/>
        <a:lstStyle/>
        <a:p>
          <a:endParaRPr lang="en-US"/>
        </a:p>
      </dgm:t>
    </dgm:pt>
    <dgm:pt modelId="{9799A2B3-2A7C-4699-9E72-1708ADBEF75B}" type="sibTrans" cxnId="{37324A1A-60BB-4E2C-B5F9-FCB6C6D5053E}">
      <dgm:prSet/>
      <dgm:spPr/>
      <dgm:t>
        <a:bodyPr/>
        <a:lstStyle/>
        <a:p>
          <a:endParaRPr lang="en-US"/>
        </a:p>
      </dgm:t>
    </dgm:pt>
    <dgm:pt modelId="{2FAD63DA-A8B7-448F-BC8D-4751E01A9601}">
      <dgm:prSet phldrT="[Text]"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Ability to perform accurate quantitative measurements</a:t>
          </a:r>
          <a:endParaRPr lang="en-US" dirty="0"/>
        </a:p>
      </dgm:t>
    </dgm:pt>
    <dgm:pt modelId="{A01CFC39-3C79-4393-AA3D-263656FA5A36}" type="parTrans" cxnId="{CDC2F114-AEB8-4B99-991E-A451A5E14383}">
      <dgm:prSet/>
      <dgm:spPr/>
      <dgm:t>
        <a:bodyPr/>
        <a:lstStyle/>
        <a:p>
          <a:endParaRPr lang="en-US"/>
        </a:p>
      </dgm:t>
    </dgm:pt>
    <dgm:pt modelId="{76AAE702-0461-43CA-B682-FA15A92EDEA7}" type="sibTrans" cxnId="{CDC2F114-AEB8-4B99-991E-A451A5E14383}">
      <dgm:prSet/>
      <dgm:spPr/>
      <dgm:t>
        <a:bodyPr/>
        <a:lstStyle/>
        <a:p>
          <a:endParaRPr lang="en-US"/>
        </a:p>
      </dgm:t>
    </dgm:pt>
    <dgm:pt modelId="{A362F8E7-DFF5-48D9-9F59-5B7E3F90D516}">
      <dgm:prSet phldrT="[Text]"/>
      <dgm:spPr/>
      <dgm:t>
        <a:bodyPr/>
        <a:lstStyle/>
        <a:p>
          <a:r>
            <a: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PO7 has an attainment of 2.76, which is less compared to others, MOOCS has been implemented in the next year syllabus</a:t>
          </a:r>
          <a:endParaRPr lang="en-US" dirty="0">
            <a:solidFill>
              <a:srgbClr val="002060"/>
            </a:solidFill>
          </a:endParaRPr>
        </a:p>
      </dgm:t>
    </dgm:pt>
    <dgm:pt modelId="{88E3F040-0E94-40CB-9982-0B8B01321B87}" type="parTrans" cxnId="{8F8060A6-EC55-4A60-BD40-580197EF415E}">
      <dgm:prSet/>
      <dgm:spPr/>
      <dgm:t>
        <a:bodyPr/>
        <a:lstStyle/>
        <a:p>
          <a:endParaRPr lang="en-US"/>
        </a:p>
      </dgm:t>
    </dgm:pt>
    <dgm:pt modelId="{34206C77-45E2-4C51-9D00-42035F5AB84A}" type="sibTrans" cxnId="{8F8060A6-EC55-4A60-BD40-580197EF415E}">
      <dgm:prSet/>
      <dgm:spPr/>
      <dgm:t>
        <a:bodyPr/>
        <a:lstStyle/>
        <a:p>
          <a:endParaRPr lang="en-US"/>
        </a:p>
      </dgm:t>
    </dgm:pt>
    <dgm:pt modelId="{C638DC72-C54F-425B-BE89-64CF2D85831D}" type="pres">
      <dgm:prSet presAssocID="{758F1631-1B6A-453C-BEE0-33C101E1D2B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407708C-7DF9-4AE5-8909-24ECB331F0F5}" type="pres">
      <dgm:prSet presAssocID="{5F3523EB-AAC7-4F12-A728-FE7FBCC4BBC4}" presName="linNode" presStyleCnt="0"/>
      <dgm:spPr/>
    </dgm:pt>
    <dgm:pt modelId="{D3BABCAE-7919-4A9F-AF3F-857A269ADB3B}" type="pres">
      <dgm:prSet presAssocID="{5F3523EB-AAC7-4F12-A728-FE7FBCC4BBC4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59C719-C399-4112-B825-4ED5E59F6EF0}" type="pres">
      <dgm:prSet presAssocID="{5F3523EB-AAC7-4F12-A728-FE7FBCC4BBC4}" presName="descendantText" presStyleLbl="alignAccFollowNode1" presStyleIdx="0" presStyleCnt="3" custLinFactNeighborY="7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D60066-1840-427B-80EF-1ABBD3462C0E}" type="pres">
      <dgm:prSet presAssocID="{269DA09C-14E1-43EE-8FD9-CA2462B51295}" presName="sp" presStyleCnt="0"/>
      <dgm:spPr/>
    </dgm:pt>
    <dgm:pt modelId="{04548856-BD0B-49A6-B676-E82B442197FF}" type="pres">
      <dgm:prSet presAssocID="{C7521357-96A4-44BC-89ED-9148B65B2CBD}" presName="linNode" presStyleCnt="0"/>
      <dgm:spPr/>
    </dgm:pt>
    <dgm:pt modelId="{CCCCA5F8-ED3C-422F-AA0D-BBEDD34AFE97}" type="pres">
      <dgm:prSet presAssocID="{C7521357-96A4-44BC-89ED-9148B65B2CBD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5160C9-9FD9-4F2E-8F61-6EB202A1F263}" type="pres">
      <dgm:prSet presAssocID="{C7521357-96A4-44BC-89ED-9148B65B2CBD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4A03FB-4984-4959-BAB3-3A2D6F8A22AA}" type="pres">
      <dgm:prSet presAssocID="{9B023739-6720-476F-9F1D-DAE0424CDF90}" presName="sp" presStyleCnt="0"/>
      <dgm:spPr/>
    </dgm:pt>
    <dgm:pt modelId="{CA26D1E1-F58B-4BA7-BBB7-15812B035274}" type="pres">
      <dgm:prSet presAssocID="{2FAD63DA-A8B7-448F-BC8D-4751E01A9601}" presName="linNode" presStyleCnt="0"/>
      <dgm:spPr/>
    </dgm:pt>
    <dgm:pt modelId="{E419E500-D11E-45C3-A52B-81FF05F23FCD}" type="pres">
      <dgm:prSet presAssocID="{2FAD63DA-A8B7-448F-BC8D-4751E01A9601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3E3002-4112-464A-9982-FFCDF55C6F05}" type="pres">
      <dgm:prSet presAssocID="{2FAD63DA-A8B7-448F-BC8D-4751E01A9601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36CB525-86CE-4B3C-BB02-BAF908B433A7}" srcId="{5F3523EB-AAC7-4F12-A728-FE7FBCC4BBC4}" destId="{631B387B-CB7E-4872-AF5B-210FCB887DED}" srcOrd="0" destOrd="0" parTransId="{2E66086F-C451-4D9E-BF71-02771BD5F590}" sibTransId="{B6E63F67-DDB3-48FB-A477-B20A6B6F8968}"/>
    <dgm:cxn modelId="{CDC2F114-AEB8-4B99-991E-A451A5E14383}" srcId="{758F1631-1B6A-453C-BEE0-33C101E1D2B9}" destId="{2FAD63DA-A8B7-448F-BC8D-4751E01A9601}" srcOrd="2" destOrd="0" parTransId="{A01CFC39-3C79-4393-AA3D-263656FA5A36}" sibTransId="{76AAE702-0461-43CA-B682-FA15A92EDEA7}"/>
    <dgm:cxn modelId="{9F6716E1-EA3F-4DEF-94E9-D02485872A9D}" type="presOf" srcId="{C7521357-96A4-44BC-89ED-9148B65B2CBD}" destId="{CCCCA5F8-ED3C-422F-AA0D-BBEDD34AFE97}" srcOrd="0" destOrd="0" presId="urn:microsoft.com/office/officeart/2005/8/layout/vList5"/>
    <dgm:cxn modelId="{2929B1E2-282E-491C-A847-1ED8223C28EF}" srcId="{758F1631-1B6A-453C-BEE0-33C101E1D2B9}" destId="{5F3523EB-AAC7-4F12-A728-FE7FBCC4BBC4}" srcOrd="0" destOrd="0" parTransId="{04493688-AA30-4136-97F6-526B9452A256}" sibTransId="{269DA09C-14E1-43EE-8FD9-CA2462B51295}"/>
    <dgm:cxn modelId="{0586F050-7827-419C-9D43-1F66E53B0EB1}" type="presOf" srcId="{2FAD63DA-A8B7-448F-BC8D-4751E01A9601}" destId="{E419E500-D11E-45C3-A52B-81FF05F23FCD}" srcOrd="0" destOrd="0" presId="urn:microsoft.com/office/officeart/2005/8/layout/vList5"/>
    <dgm:cxn modelId="{37324A1A-60BB-4E2C-B5F9-FCB6C6D5053E}" srcId="{C7521357-96A4-44BC-89ED-9148B65B2CBD}" destId="{6BB4E4E9-53B6-4EC2-9FC2-DDDF9E1F6CE2}" srcOrd="0" destOrd="0" parTransId="{897C65F3-C4ED-4D1F-9A8F-C291DF043D1C}" sibTransId="{9799A2B3-2A7C-4699-9E72-1708ADBEF75B}"/>
    <dgm:cxn modelId="{62901A75-A28B-4817-84A9-3DC7687EE6F8}" type="presOf" srcId="{A362F8E7-DFF5-48D9-9F59-5B7E3F90D516}" destId="{A83E3002-4112-464A-9982-FFCDF55C6F05}" srcOrd="0" destOrd="0" presId="urn:microsoft.com/office/officeart/2005/8/layout/vList5"/>
    <dgm:cxn modelId="{8F8060A6-EC55-4A60-BD40-580197EF415E}" srcId="{2FAD63DA-A8B7-448F-BC8D-4751E01A9601}" destId="{A362F8E7-DFF5-48D9-9F59-5B7E3F90D516}" srcOrd="0" destOrd="0" parTransId="{88E3F040-0E94-40CB-9982-0B8B01321B87}" sibTransId="{34206C77-45E2-4C51-9D00-42035F5AB84A}"/>
    <dgm:cxn modelId="{33953FE4-4664-4371-B6E7-B8AD7A00E452}" type="presOf" srcId="{758F1631-1B6A-453C-BEE0-33C101E1D2B9}" destId="{C638DC72-C54F-425B-BE89-64CF2D85831D}" srcOrd="0" destOrd="0" presId="urn:microsoft.com/office/officeart/2005/8/layout/vList5"/>
    <dgm:cxn modelId="{0BF29030-2E8F-4409-829D-C384F2DF9428}" type="presOf" srcId="{5F3523EB-AAC7-4F12-A728-FE7FBCC4BBC4}" destId="{D3BABCAE-7919-4A9F-AF3F-857A269ADB3B}" srcOrd="0" destOrd="0" presId="urn:microsoft.com/office/officeart/2005/8/layout/vList5"/>
    <dgm:cxn modelId="{47C67C13-AF46-4E61-909A-6472AE35B07C}" srcId="{758F1631-1B6A-453C-BEE0-33C101E1D2B9}" destId="{C7521357-96A4-44BC-89ED-9148B65B2CBD}" srcOrd="1" destOrd="0" parTransId="{79AE1887-2E31-4C20-86CB-E86D3D3817E8}" sibTransId="{9B023739-6720-476F-9F1D-DAE0424CDF90}"/>
    <dgm:cxn modelId="{3370B99A-A8F4-4667-9EE4-F34A0E271C59}" type="presOf" srcId="{6BB4E4E9-53B6-4EC2-9FC2-DDDF9E1F6CE2}" destId="{F25160C9-9FD9-4F2E-8F61-6EB202A1F263}" srcOrd="0" destOrd="0" presId="urn:microsoft.com/office/officeart/2005/8/layout/vList5"/>
    <dgm:cxn modelId="{1CB9CA3B-3E79-4AAE-ADE1-18EFDF3C8981}" type="presOf" srcId="{631B387B-CB7E-4872-AF5B-210FCB887DED}" destId="{B059C719-C399-4112-B825-4ED5E59F6EF0}" srcOrd="0" destOrd="0" presId="urn:microsoft.com/office/officeart/2005/8/layout/vList5"/>
    <dgm:cxn modelId="{582EE1CE-59E6-4F13-870E-3E52B69E8E4A}" type="presParOf" srcId="{C638DC72-C54F-425B-BE89-64CF2D85831D}" destId="{2407708C-7DF9-4AE5-8909-24ECB331F0F5}" srcOrd="0" destOrd="0" presId="urn:microsoft.com/office/officeart/2005/8/layout/vList5"/>
    <dgm:cxn modelId="{EC25FA5B-5F02-4809-8BE6-B679FB5E8F69}" type="presParOf" srcId="{2407708C-7DF9-4AE5-8909-24ECB331F0F5}" destId="{D3BABCAE-7919-4A9F-AF3F-857A269ADB3B}" srcOrd="0" destOrd="0" presId="urn:microsoft.com/office/officeart/2005/8/layout/vList5"/>
    <dgm:cxn modelId="{70225759-B0CA-42A1-B63A-CD468BD59A1D}" type="presParOf" srcId="{2407708C-7DF9-4AE5-8909-24ECB331F0F5}" destId="{B059C719-C399-4112-B825-4ED5E59F6EF0}" srcOrd="1" destOrd="0" presId="urn:microsoft.com/office/officeart/2005/8/layout/vList5"/>
    <dgm:cxn modelId="{29CB8AE1-3645-4611-917D-C8589B077C06}" type="presParOf" srcId="{C638DC72-C54F-425B-BE89-64CF2D85831D}" destId="{30D60066-1840-427B-80EF-1ABBD3462C0E}" srcOrd="1" destOrd="0" presId="urn:microsoft.com/office/officeart/2005/8/layout/vList5"/>
    <dgm:cxn modelId="{6998D9E3-5EDC-4FEE-A2D1-7762969F2CA1}" type="presParOf" srcId="{C638DC72-C54F-425B-BE89-64CF2D85831D}" destId="{04548856-BD0B-49A6-B676-E82B442197FF}" srcOrd="2" destOrd="0" presId="urn:microsoft.com/office/officeart/2005/8/layout/vList5"/>
    <dgm:cxn modelId="{F89F428D-9A7F-4A58-B8A9-148731012C1D}" type="presParOf" srcId="{04548856-BD0B-49A6-B676-E82B442197FF}" destId="{CCCCA5F8-ED3C-422F-AA0D-BBEDD34AFE97}" srcOrd="0" destOrd="0" presId="urn:microsoft.com/office/officeart/2005/8/layout/vList5"/>
    <dgm:cxn modelId="{AB7FF0DC-E5D5-4693-8997-B014C4986086}" type="presParOf" srcId="{04548856-BD0B-49A6-B676-E82B442197FF}" destId="{F25160C9-9FD9-4F2E-8F61-6EB202A1F263}" srcOrd="1" destOrd="0" presId="urn:microsoft.com/office/officeart/2005/8/layout/vList5"/>
    <dgm:cxn modelId="{36C144EE-7ADB-4C08-AAF7-CDB065E5127A}" type="presParOf" srcId="{C638DC72-C54F-425B-BE89-64CF2D85831D}" destId="{E24A03FB-4984-4959-BAB3-3A2D6F8A22AA}" srcOrd="3" destOrd="0" presId="urn:microsoft.com/office/officeart/2005/8/layout/vList5"/>
    <dgm:cxn modelId="{237F7322-D34C-48A2-8A36-B3958387E8F6}" type="presParOf" srcId="{C638DC72-C54F-425B-BE89-64CF2D85831D}" destId="{CA26D1E1-F58B-4BA7-BBB7-15812B035274}" srcOrd="4" destOrd="0" presId="urn:microsoft.com/office/officeart/2005/8/layout/vList5"/>
    <dgm:cxn modelId="{CA62ED21-9BFE-4854-A6D0-814FC783C4AB}" type="presParOf" srcId="{CA26D1E1-F58B-4BA7-BBB7-15812B035274}" destId="{E419E500-D11E-45C3-A52B-81FF05F23FCD}" srcOrd="0" destOrd="0" presId="urn:microsoft.com/office/officeart/2005/8/layout/vList5"/>
    <dgm:cxn modelId="{350BCD87-025E-4D4C-9F91-AE058E8FA844}" type="presParOf" srcId="{CA26D1E1-F58B-4BA7-BBB7-15812B035274}" destId="{A83E3002-4112-464A-9982-FFCDF55C6F0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58F1631-1B6A-453C-BEE0-33C101E1D2B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3523EB-AAC7-4F12-A728-FE7FBCC4BBC4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>
              <a:solidFill>
                <a:srgbClr val="051BBB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Ability to conduct experiments </a:t>
          </a:r>
          <a:endParaRPr lang="en-US" dirty="0">
            <a:solidFill>
              <a:srgbClr val="051BBB"/>
            </a:solidFill>
          </a:endParaRPr>
        </a:p>
      </dgm:t>
    </dgm:pt>
    <dgm:pt modelId="{04493688-AA30-4136-97F6-526B9452A256}" type="parTrans" cxnId="{2929B1E2-282E-491C-A847-1ED8223C28EF}">
      <dgm:prSet/>
      <dgm:spPr/>
      <dgm:t>
        <a:bodyPr/>
        <a:lstStyle/>
        <a:p>
          <a:endParaRPr lang="en-US"/>
        </a:p>
      </dgm:t>
    </dgm:pt>
    <dgm:pt modelId="{269DA09C-14E1-43EE-8FD9-CA2462B51295}" type="sibTrans" cxnId="{2929B1E2-282E-491C-A847-1ED8223C28EF}">
      <dgm:prSet/>
      <dgm:spPr/>
      <dgm:t>
        <a:bodyPr/>
        <a:lstStyle/>
        <a:p>
          <a:endParaRPr lang="en-US"/>
        </a:p>
      </dgm:t>
    </dgm:pt>
    <dgm:pt modelId="{631B387B-CB7E-4872-AF5B-210FCB887DED}">
      <dgm:prSet phldrT="[Text]"/>
      <dgm:spPr/>
      <dgm:t>
        <a:bodyPr/>
        <a:lstStyle/>
        <a:p>
          <a:r>
            <a: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PO6 has an attainment of 2.89, which is increased  than the previous year due to the implementation of  project work in the syllabus</a:t>
          </a:r>
          <a:endParaRPr lang="en-US" dirty="0">
            <a:solidFill>
              <a:srgbClr val="002060"/>
            </a:solidFill>
          </a:endParaRPr>
        </a:p>
      </dgm:t>
    </dgm:pt>
    <dgm:pt modelId="{2E66086F-C451-4D9E-BF71-02771BD5F590}" type="parTrans" cxnId="{836CB525-86CE-4B3C-BB02-BAF908B433A7}">
      <dgm:prSet/>
      <dgm:spPr/>
      <dgm:t>
        <a:bodyPr/>
        <a:lstStyle/>
        <a:p>
          <a:endParaRPr lang="en-US"/>
        </a:p>
      </dgm:t>
    </dgm:pt>
    <dgm:pt modelId="{B6E63F67-DDB3-48FB-A477-B20A6B6F8968}" type="sibTrans" cxnId="{836CB525-86CE-4B3C-BB02-BAF908B433A7}">
      <dgm:prSet/>
      <dgm:spPr/>
      <dgm:t>
        <a:bodyPr/>
        <a:lstStyle/>
        <a:p>
          <a:endParaRPr lang="en-US"/>
        </a:p>
      </dgm:t>
    </dgm:pt>
    <dgm:pt modelId="{C7521357-96A4-44BC-89ED-9148B65B2CBD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Critical thinking and analytical skills </a:t>
          </a:r>
          <a:endParaRPr lang="en-US" dirty="0"/>
        </a:p>
      </dgm:t>
    </dgm:pt>
    <dgm:pt modelId="{79AE1887-2E31-4C20-86CB-E86D3D3817E8}" type="parTrans" cxnId="{47C67C13-AF46-4E61-909A-6472AE35B07C}">
      <dgm:prSet/>
      <dgm:spPr/>
      <dgm:t>
        <a:bodyPr/>
        <a:lstStyle/>
        <a:p>
          <a:endParaRPr lang="en-US"/>
        </a:p>
      </dgm:t>
    </dgm:pt>
    <dgm:pt modelId="{9B023739-6720-476F-9F1D-DAE0424CDF90}" type="sibTrans" cxnId="{47C67C13-AF46-4E61-909A-6472AE35B07C}">
      <dgm:prSet/>
      <dgm:spPr/>
      <dgm:t>
        <a:bodyPr/>
        <a:lstStyle/>
        <a:p>
          <a:endParaRPr lang="en-US"/>
        </a:p>
      </dgm:t>
    </dgm:pt>
    <dgm:pt modelId="{6BB4E4E9-53B6-4EC2-9FC2-DDDF9E1F6CE2}">
      <dgm:prSet phldrT="[Text]"/>
      <dgm:spPr/>
      <dgm:t>
        <a:bodyPr/>
        <a:lstStyle/>
        <a:p>
          <a:r>
            <a: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PO5 has an attainment of 2.79, same as the previous year due to the implementation of  MOOCS in the syllabus</a:t>
          </a:r>
          <a:endParaRPr lang="en-US" dirty="0">
            <a:solidFill>
              <a:srgbClr val="002060"/>
            </a:solidFill>
          </a:endParaRPr>
        </a:p>
      </dgm:t>
    </dgm:pt>
    <dgm:pt modelId="{897C65F3-C4ED-4D1F-9A8F-C291DF043D1C}" type="parTrans" cxnId="{37324A1A-60BB-4E2C-B5F9-FCB6C6D5053E}">
      <dgm:prSet/>
      <dgm:spPr/>
      <dgm:t>
        <a:bodyPr/>
        <a:lstStyle/>
        <a:p>
          <a:endParaRPr lang="en-US"/>
        </a:p>
      </dgm:t>
    </dgm:pt>
    <dgm:pt modelId="{9799A2B3-2A7C-4699-9E72-1708ADBEF75B}" type="sibTrans" cxnId="{37324A1A-60BB-4E2C-B5F9-FCB6C6D5053E}">
      <dgm:prSet/>
      <dgm:spPr/>
      <dgm:t>
        <a:bodyPr/>
        <a:lstStyle/>
        <a:p>
          <a:endParaRPr lang="en-US"/>
        </a:p>
      </dgm:t>
    </dgm:pt>
    <dgm:pt modelId="{2FAD63DA-A8B7-448F-BC8D-4751E01A9601}">
      <dgm:prSet phldrT="[Text]"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Ability to perform accurate quantitative measurements</a:t>
          </a:r>
          <a:endParaRPr lang="en-US" dirty="0"/>
        </a:p>
      </dgm:t>
    </dgm:pt>
    <dgm:pt modelId="{A01CFC39-3C79-4393-AA3D-263656FA5A36}" type="parTrans" cxnId="{CDC2F114-AEB8-4B99-991E-A451A5E14383}">
      <dgm:prSet/>
      <dgm:spPr/>
      <dgm:t>
        <a:bodyPr/>
        <a:lstStyle/>
        <a:p>
          <a:endParaRPr lang="en-US"/>
        </a:p>
      </dgm:t>
    </dgm:pt>
    <dgm:pt modelId="{76AAE702-0461-43CA-B682-FA15A92EDEA7}" type="sibTrans" cxnId="{CDC2F114-AEB8-4B99-991E-A451A5E14383}">
      <dgm:prSet/>
      <dgm:spPr/>
      <dgm:t>
        <a:bodyPr/>
        <a:lstStyle/>
        <a:p>
          <a:endParaRPr lang="en-US"/>
        </a:p>
      </dgm:t>
    </dgm:pt>
    <dgm:pt modelId="{A362F8E7-DFF5-48D9-9F59-5B7E3F90D516}">
      <dgm:prSet phldrT="[Text]"/>
      <dgm:spPr/>
      <dgm:t>
        <a:bodyPr/>
        <a:lstStyle/>
        <a:p>
          <a:r>
            <a: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PO7 has an attainment of 2.87, increased  than the previous year due to the implementation of  MOOCS  in the syllabus</a:t>
          </a:r>
          <a:endParaRPr lang="en-US" dirty="0">
            <a:solidFill>
              <a:srgbClr val="002060"/>
            </a:solidFill>
          </a:endParaRPr>
        </a:p>
      </dgm:t>
    </dgm:pt>
    <dgm:pt modelId="{88E3F040-0E94-40CB-9982-0B8B01321B87}" type="parTrans" cxnId="{8F8060A6-EC55-4A60-BD40-580197EF415E}">
      <dgm:prSet/>
      <dgm:spPr/>
      <dgm:t>
        <a:bodyPr/>
        <a:lstStyle/>
        <a:p>
          <a:endParaRPr lang="en-US"/>
        </a:p>
      </dgm:t>
    </dgm:pt>
    <dgm:pt modelId="{34206C77-45E2-4C51-9D00-42035F5AB84A}" type="sibTrans" cxnId="{8F8060A6-EC55-4A60-BD40-580197EF415E}">
      <dgm:prSet/>
      <dgm:spPr/>
      <dgm:t>
        <a:bodyPr/>
        <a:lstStyle/>
        <a:p>
          <a:endParaRPr lang="en-US"/>
        </a:p>
      </dgm:t>
    </dgm:pt>
    <dgm:pt modelId="{C638DC72-C54F-425B-BE89-64CF2D85831D}" type="pres">
      <dgm:prSet presAssocID="{758F1631-1B6A-453C-BEE0-33C101E1D2B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407708C-7DF9-4AE5-8909-24ECB331F0F5}" type="pres">
      <dgm:prSet presAssocID="{5F3523EB-AAC7-4F12-A728-FE7FBCC4BBC4}" presName="linNode" presStyleCnt="0"/>
      <dgm:spPr/>
    </dgm:pt>
    <dgm:pt modelId="{D3BABCAE-7919-4A9F-AF3F-857A269ADB3B}" type="pres">
      <dgm:prSet presAssocID="{5F3523EB-AAC7-4F12-A728-FE7FBCC4BBC4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59C719-C399-4112-B825-4ED5E59F6EF0}" type="pres">
      <dgm:prSet presAssocID="{5F3523EB-AAC7-4F12-A728-FE7FBCC4BBC4}" presName="descendantText" presStyleLbl="alignAccFollowNode1" presStyleIdx="0" presStyleCnt="3" custLinFactNeighborY="7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D60066-1840-427B-80EF-1ABBD3462C0E}" type="pres">
      <dgm:prSet presAssocID="{269DA09C-14E1-43EE-8FD9-CA2462B51295}" presName="sp" presStyleCnt="0"/>
      <dgm:spPr/>
    </dgm:pt>
    <dgm:pt modelId="{04548856-BD0B-49A6-B676-E82B442197FF}" type="pres">
      <dgm:prSet presAssocID="{C7521357-96A4-44BC-89ED-9148B65B2CBD}" presName="linNode" presStyleCnt="0"/>
      <dgm:spPr/>
    </dgm:pt>
    <dgm:pt modelId="{CCCCA5F8-ED3C-422F-AA0D-BBEDD34AFE97}" type="pres">
      <dgm:prSet presAssocID="{C7521357-96A4-44BC-89ED-9148B65B2CBD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5160C9-9FD9-4F2E-8F61-6EB202A1F263}" type="pres">
      <dgm:prSet presAssocID="{C7521357-96A4-44BC-89ED-9148B65B2CBD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4A03FB-4984-4959-BAB3-3A2D6F8A22AA}" type="pres">
      <dgm:prSet presAssocID="{9B023739-6720-476F-9F1D-DAE0424CDF90}" presName="sp" presStyleCnt="0"/>
      <dgm:spPr/>
    </dgm:pt>
    <dgm:pt modelId="{CA26D1E1-F58B-4BA7-BBB7-15812B035274}" type="pres">
      <dgm:prSet presAssocID="{2FAD63DA-A8B7-448F-BC8D-4751E01A9601}" presName="linNode" presStyleCnt="0"/>
      <dgm:spPr/>
    </dgm:pt>
    <dgm:pt modelId="{E419E500-D11E-45C3-A52B-81FF05F23FCD}" type="pres">
      <dgm:prSet presAssocID="{2FAD63DA-A8B7-448F-BC8D-4751E01A9601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3E3002-4112-464A-9982-FFCDF55C6F05}" type="pres">
      <dgm:prSet presAssocID="{2FAD63DA-A8B7-448F-BC8D-4751E01A9601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36CB525-86CE-4B3C-BB02-BAF908B433A7}" srcId="{5F3523EB-AAC7-4F12-A728-FE7FBCC4BBC4}" destId="{631B387B-CB7E-4872-AF5B-210FCB887DED}" srcOrd="0" destOrd="0" parTransId="{2E66086F-C451-4D9E-BF71-02771BD5F590}" sibTransId="{B6E63F67-DDB3-48FB-A477-B20A6B6F8968}"/>
    <dgm:cxn modelId="{CDC2F114-AEB8-4B99-991E-A451A5E14383}" srcId="{758F1631-1B6A-453C-BEE0-33C101E1D2B9}" destId="{2FAD63DA-A8B7-448F-BC8D-4751E01A9601}" srcOrd="2" destOrd="0" parTransId="{A01CFC39-3C79-4393-AA3D-263656FA5A36}" sibTransId="{76AAE702-0461-43CA-B682-FA15A92EDEA7}"/>
    <dgm:cxn modelId="{9F6716E1-EA3F-4DEF-94E9-D02485872A9D}" type="presOf" srcId="{C7521357-96A4-44BC-89ED-9148B65B2CBD}" destId="{CCCCA5F8-ED3C-422F-AA0D-BBEDD34AFE97}" srcOrd="0" destOrd="0" presId="urn:microsoft.com/office/officeart/2005/8/layout/vList5"/>
    <dgm:cxn modelId="{2929B1E2-282E-491C-A847-1ED8223C28EF}" srcId="{758F1631-1B6A-453C-BEE0-33C101E1D2B9}" destId="{5F3523EB-AAC7-4F12-A728-FE7FBCC4BBC4}" srcOrd="0" destOrd="0" parTransId="{04493688-AA30-4136-97F6-526B9452A256}" sibTransId="{269DA09C-14E1-43EE-8FD9-CA2462B51295}"/>
    <dgm:cxn modelId="{0586F050-7827-419C-9D43-1F66E53B0EB1}" type="presOf" srcId="{2FAD63DA-A8B7-448F-BC8D-4751E01A9601}" destId="{E419E500-D11E-45C3-A52B-81FF05F23FCD}" srcOrd="0" destOrd="0" presId="urn:microsoft.com/office/officeart/2005/8/layout/vList5"/>
    <dgm:cxn modelId="{37324A1A-60BB-4E2C-B5F9-FCB6C6D5053E}" srcId="{C7521357-96A4-44BC-89ED-9148B65B2CBD}" destId="{6BB4E4E9-53B6-4EC2-9FC2-DDDF9E1F6CE2}" srcOrd="0" destOrd="0" parTransId="{897C65F3-C4ED-4D1F-9A8F-C291DF043D1C}" sibTransId="{9799A2B3-2A7C-4699-9E72-1708ADBEF75B}"/>
    <dgm:cxn modelId="{62901A75-A28B-4817-84A9-3DC7687EE6F8}" type="presOf" srcId="{A362F8E7-DFF5-48D9-9F59-5B7E3F90D516}" destId="{A83E3002-4112-464A-9982-FFCDF55C6F05}" srcOrd="0" destOrd="0" presId="urn:microsoft.com/office/officeart/2005/8/layout/vList5"/>
    <dgm:cxn modelId="{8F8060A6-EC55-4A60-BD40-580197EF415E}" srcId="{2FAD63DA-A8B7-448F-BC8D-4751E01A9601}" destId="{A362F8E7-DFF5-48D9-9F59-5B7E3F90D516}" srcOrd="0" destOrd="0" parTransId="{88E3F040-0E94-40CB-9982-0B8B01321B87}" sibTransId="{34206C77-45E2-4C51-9D00-42035F5AB84A}"/>
    <dgm:cxn modelId="{33953FE4-4664-4371-B6E7-B8AD7A00E452}" type="presOf" srcId="{758F1631-1B6A-453C-BEE0-33C101E1D2B9}" destId="{C638DC72-C54F-425B-BE89-64CF2D85831D}" srcOrd="0" destOrd="0" presId="urn:microsoft.com/office/officeart/2005/8/layout/vList5"/>
    <dgm:cxn modelId="{0BF29030-2E8F-4409-829D-C384F2DF9428}" type="presOf" srcId="{5F3523EB-AAC7-4F12-A728-FE7FBCC4BBC4}" destId="{D3BABCAE-7919-4A9F-AF3F-857A269ADB3B}" srcOrd="0" destOrd="0" presId="urn:microsoft.com/office/officeart/2005/8/layout/vList5"/>
    <dgm:cxn modelId="{47C67C13-AF46-4E61-909A-6472AE35B07C}" srcId="{758F1631-1B6A-453C-BEE0-33C101E1D2B9}" destId="{C7521357-96A4-44BC-89ED-9148B65B2CBD}" srcOrd="1" destOrd="0" parTransId="{79AE1887-2E31-4C20-86CB-E86D3D3817E8}" sibTransId="{9B023739-6720-476F-9F1D-DAE0424CDF90}"/>
    <dgm:cxn modelId="{3370B99A-A8F4-4667-9EE4-F34A0E271C59}" type="presOf" srcId="{6BB4E4E9-53B6-4EC2-9FC2-DDDF9E1F6CE2}" destId="{F25160C9-9FD9-4F2E-8F61-6EB202A1F263}" srcOrd="0" destOrd="0" presId="urn:microsoft.com/office/officeart/2005/8/layout/vList5"/>
    <dgm:cxn modelId="{1CB9CA3B-3E79-4AAE-ADE1-18EFDF3C8981}" type="presOf" srcId="{631B387B-CB7E-4872-AF5B-210FCB887DED}" destId="{B059C719-C399-4112-B825-4ED5E59F6EF0}" srcOrd="0" destOrd="0" presId="urn:microsoft.com/office/officeart/2005/8/layout/vList5"/>
    <dgm:cxn modelId="{582EE1CE-59E6-4F13-870E-3E52B69E8E4A}" type="presParOf" srcId="{C638DC72-C54F-425B-BE89-64CF2D85831D}" destId="{2407708C-7DF9-4AE5-8909-24ECB331F0F5}" srcOrd="0" destOrd="0" presId="urn:microsoft.com/office/officeart/2005/8/layout/vList5"/>
    <dgm:cxn modelId="{EC25FA5B-5F02-4809-8BE6-B679FB5E8F69}" type="presParOf" srcId="{2407708C-7DF9-4AE5-8909-24ECB331F0F5}" destId="{D3BABCAE-7919-4A9F-AF3F-857A269ADB3B}" srcOrd="0" destOrd="0" presId="urn:microsoft.com/office/officeart/2005/8/layout/vList5"/>
    <dgm:cxn modelId="{70225759-B0CA-42A1-B63A-CD468BD59A1D}" type="presParOf" srcId="{2407708C-7DF9-4AE5-8909-24ECB331F0F5}" destId="{B059C719-C399-4112-B825-4ED5E59F6EF0}" srcOrd="1" destOrd="0" presId="urn:microsoft.com/office/officeart/2005/8/layout/vList5"/>
    <dgm:cxn modelId="{29CB8AE1-3645-4611-917D-C8589B077C06}" type="presParOf" srcId="{C638DC72-C54F-425B-BE89-64CF2D85831D}" destId="{30D60066-1840-427B-80EF-1ABBD3462C0E}" srcOrd="1" destOrd="0" presId="urn:microsoft.com/office/officeart/2005/8/layout/vList5"/>
    <dgm:cxn modelId="{6998D9E3-5EDC-4FEE-A2D1-7762969F2CA1}" type="presParOf" srcId="{C638DC72-C54F-425B-BE89-64CF2D85831D}" destId="{04548856-BD0B-49A6-B676-E82B442197FF}" srcOrd="2" destOrd="0" presId="urn:microsoft.com/office/officeart/2005/8/layout/vList5"/>
    <dgm:cxn modelId="{F89F428D-9A7F-4A58-B8A9-148731012C1D}" type="presParOf" srcId="{04548856-BD0B-49A6-B676-E82B442197FF}" destId="{CCCCA5F8-ED3C-422F-AA0D-BBEDD34AFE97}" srcOrd="0" destOrd="0" presId="urn:microsoft.com/office/officeart/2005/8/layout/vList5"/>
    <dgm:cxn modelId="{AB7FF0DC-E5D5-4693-8997-B014C4986086}" type="presParOf" srcId="{04548856-BD0B-49A6-B676-E82B442197FF}" destId="{F25160C9-9FD9-4F2E-8F61-6EB202A1F263}" srcOrd="1" destOrd="0" presId="urn:microsoft.com/office/officeart/2005/8/layout/vList5"/>
    <dgm:cxn modelId="{36C144EE-7ADB-4C08-AAF7-CDB065E5127A}" type="presParOf" srcId="{C638DC72-C54F-425B-BE89-64CF2D85831D}" destId="{E24A03FB-4984-4959-BAB3-3A2D6F8A22AA}" srcOrd="3" destOrd="0" presId="urn:microsoft.com/office/officeart/2005/8/layout/vList5"/>
    <dgm:cxn modelId="{237F7322-D34C-48A2-8A36-B3958387E8F6}" type="presParOf" srcId="{C638DC72-C54F-425B-BE89-64CF2D85831D}" destId="{CA26D1E1-F58B-4BA7-BBB7-15812B035274}" srcOrd="4" destOrd="0" presId="urn:microsoft.com/office/officeart/2005/8/layout/vList5"/>
    <dgm:cxn modelId="{CA62ED21-9BFE-4854-A6D0-814FC783C4AB}" type="presParOf" srcId="{CA26D1E1-F58B-4BA7-BBB7-15812B035274}" destId="{E419E500-D11E-45C3-A52B-81FF05F23FCD}" srcOrd="0" destOrd="0" presId="urn:microsoft.com/office/officeart/2005/8/layout/vList5"/>
    <dgm:cxn modelId="{350BCD87-025E-4D4C-9F91-AE058E8FA844}" type="presParOf" srcId="{CA26D1E1-F58B-4BA7-BBB7-15812B035274}" destId="{A83E3002-4112-464A-9982-FFCDF55C6F0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F0C2B04-951A-460B-9A7E-3B5B53F7EC53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6FD107-D516-465F-B58A-5368B733ADBC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 smtClean="0"/>
            <a:t>Encourage to present papers in Journals/ Conferences/ Competitions</a:t>
          </a:r>
          <a:endParaRPr lang="en-US" dirty="0"/>
        </a:p>
      </dgm:t>
    </dgm:pt>
    <dgm:pt modelId="{3B9FE47F-24DA-402E-A736-04B121AC9D30}" type="parTrans" cxnId="{B04A16AB-844E-4214-933E-4EC3DABCB90B}">
      <dgm:prSet/>
      <dgm:spPr/>
      <dgm:t>
        <a:bodyPr/>
        <a:lstStyle/>
        <a:p>
          <a:endParaRPr lang="en-US"/>
        </a:p>
      </dgm:t>
    </dgm:pt>
    <dgm:pt modelId="{02746330-FC77-439D-8677-AC26625BFC06}" type="sibTrans" cxnId="{B04A16AB-844E-4214-933E-4EC3DABCB90B}">
      <dgm:prSet/>
      <dgm:spPr/>
      <dgm:t>
        <a:bodyPr/>
        <a:lstStyle/>
        <a:p>
          <a:endParaRPr lang="en-US"/>
        </a:p>
      </dgm:t>
    </dgm:pt>
    <dgm:pt modelId="{CA64912A-CB64-4B18-8747-F73AEEC0DEC6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 smtClean="0"/>
            <a:t>Guidance for GATE/ CSIR  NET competitive Examination</a:t>
          </a:r>
          <a:endParaRPr lang="en-US" dirty="0"/>
        </a:p>
      </dgm:t>
    </dgm:pt>
    <dgm:pt modelId="{BBC65054-C9B7-43D1-B97B-96C4E117CF7D}" type="parTrans" cxnId="{24CA01CA-5152-4503-B91D-7232D257640D}">
      <dgm:prSet/>
      <dgm:spPr/>
      <dgm:t>
        <a:bodyPr/>
        <a:lstStyle/>
        <a:p>
          <a:endParaRPr lang="en-US"/>
        </a:p>
      </dgm:t>
    </dgm:pt>
    <dgm:pt modelId="{AB76812D-D56E-42C0-9402-B6182BE27E0F}" type="sibTrans" cxnId="{24CA01CA-5152-4503-B91D-7232D257640D}">
      <dgm:prSet/>
      <dgm:spPr/>
      <dgm:t>
        <a:bodyPr/>
        <a:lstStyle/>
        <a:p>
          <a:endParaRPr lang="en-US"/>
        </a:p>
      </dgm:t>
    </dgm:pt>
    <dgm:pt modelId="{2FDEB12F-7DBC-41F0-9C63-0F858DA87FC2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 smtClean="0"/>
            <a:t>Individual guidance for   summer research/career building apart from placements in the campus</a:t>
          </a:r>
          <a:endParaRPr lang="en-US" dirty="0"/>
        </a:p>
      </dgm:t>
    </dgm:pt>
    <dgm:pt modelId="{EF200184-73BD-4934-BC4E-218F2DA1326F}" type="parTrans" cxnId="{E0A1D3B9-0F9B-4136-B881-98245B3A9A38}">
      <dgm:prSet/>
      <dgm:spPr/>
      <dgm:t>
        <a:bodyPr/>
        <a:lstStyle/>
        <a:p>
          <a:endParaRPr lang="en-US"/>
        </a:p>
      </dgm:t>
    </dgm:pt>
    <dgm:pt modelId="{EEF52036-9398-4939-AF3C-36DB20C7125A}" type="sibTrans" cxnId="{E0A1D3B9-0F9B-4136-B881-98245B3A9A38}">
      <dgm:prSet/>
      <dgm:spPr/>
      <dgm:t>
        <a:bodyPr/>
        <a:lstStyle/>
        <a:p>
          <a:endParaRPr lang="en-US"/>
        </a:p>
      </dgm:t>
    </dgm:pt>
    <dgm:pt modelId="{6796F3C9-98A6-4D52-801D-F2866FA2D304}" type="pres">
      <dgm:prSet presAssocID="{FF0C2B04-951A-460B-9A7E-3B5B53F7EC5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BB40463-6655-410B-8B1F-217B03E74BB9}" type="pres">
      <dgm:prSet presAssocID="{956FD107-D516-465F-B58A-5368B733ADBC}" presName="node" presStyleLbl="node1" presStyleIdx="0" presStyleCnt="3" custScaleY="100001" custLinFactNeighborY="1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0FE88E-15E1-4F3A-94DC-E4D83895B290}" type="pres">
      <dgm:prSet presAssocID="{02746330-FC77-439D-8677-AC26625BFC06}" presName="sibTrans" presStyleCnt="0"/>
      <dgm:spPr/>
    </dgm:pt>
    <dgm:pt modelId="{D40FFCDD-74EE-4EC3-876D-DF46E52673C2}" type="pres">
      <dgm:prSet presAssocID="{CA64912A-CB64-4B18-8747-F73AEEC0DEC6}" presName="node" presStyleLbl="node1" presStyleIdx="1" presStyleCnt="3" custScaleY="100001" custLinFactNeighborY="1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5B6BF2-4EF5-4346-8421-52C5BF40BB24}" type="pres">
      <dgm:prSet presAssocID="{AB76812D-D56E-42C0-9402-B6182BE27E0F}" presName="sibTrans" presStyleCnt="0"/>
      <dgm:spPr/>
    </dgm:pt>
    <dgm:pt modelId="{F36F34D9-69E5-4CC9-AA8F-28DF1259BE33}" type="pres">
      <dgm:prSet presAssocID="{2FDEB12F-7DBC-41F0-9C63-0F858DA87FC2}" presName="node" presStyleLbl="node1" presStyleIdx="2" presStyleCnt="3" custScaleY="100001" custLinFactNeighborY="1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4DDF209-9C97-4B20-97F1-8A5E0032BD97}" type="presOf" srcId="{FF0C2B04-951A-460B-9A7E-3B5B53F7EC53}" destId="{6796F3C9-98A6-4D52-801D-F2866FA2D304}" srcOrd="0" destOrd="0" presId="urn:microsoft.com/office/officeart/2005/8/layout/hList6"/>
    <dgm:cxn modelId="{E0A1D3B9-0F9B-4136-B881-98245B3A9A38}" srcId="{FF0C2B04-951A-460B-9A7E-3B5B53F7EC53}" destId="{2FDEB12F-7DBC-41F0-9C63-0F858DA87FC2}" srcOrd="2" destOrd="0" parTransId="{EF200184-73BD-4934-BC4E-218F2DA1326F}" sibTransId="{EEF52036-9398-4939-AF3C-36DB20C7125A}"/>
    <dgm:cxn modelId="{B04A16AB-844E-4214-933E-4EC3DABCB90B}" srcId="{FF0C2B04-951A-460B-9A7E-3B5B53F7EC53}" destId="{956FD107-D516-465F-B58A-5368B733ADBC}" srcOrd="0" destOrd="0" parTransId="{3B9FE47F-24DA-402E-A736-04B121AC9D30}" sibTransId="{02746330-FC77-439D-8677-AC26625BFC06}"/>
    <dgm:cxn modelId="{4CA62C49-2764-41A8-BD2D-37C0691820B1}" type="presOf" srcId="{956FD107-D516-465F-B58A-5368B733ADBC}" destId="{3BB40463-6655-410B-8B1F-217B03E74BB9}" srcOrd="0" destOrd="0" presId="urn:microsoft.com/office/officeart/2005/8/layout/hList6"/>
    <dgm:cxn modelId="{9F99113C-9748-4BE2-B73C-EA42041EF0C8}" type="presOf" srcId="{2FDEB12F-7DBC-41F0-9C63-0F858DA87FC2}" destId="{F36F34D9-69E5-4CC9-AA8F-28DF1259BE33}" srcOrd="0" destOrd="0" presId="urn:microsoft.com/office/officeart/2005/8/layout/hList6"/>
    <dgm:cxn modelId="{24CA01CA-5152-4503-B91D-7232D257640D}" srcId="{FF0C2B04-951A-460B-9A7E-3B5B53F7EC53}" destId="{CA64912A-CB64-4B18-8747-F73AEEC0DEC6}" srcOrd="1" destOrd="0" parTransId="{BBC65054-C9B7-43D1-B97B-96C4E117CF7D}" sibTransId="{AB76812D-D56E-42C0-9402-B6182BE27E0F}"/>
    <dgm:cxn modelId="{078B9F4F-62E8-4A42-B746-E1497B20B583}" type="presOf" srcId="{CA64912A-CB64-4B18-8747-F73AEEC0DEC6}" destId="{D40FFCDD-74EE-4EC3-876D-DF46E52673C2}" srcOrd="0" destOrd="0" presId="urn:microsoft.com/office/officeart/2005/8/layout/hList6"/>
    <dgm:cxn modelId="{A05A4E90-6229-4D50-8949-9F27EF6C7FE6}" type="presParOf" srcId="{6796F3C9-98A6-4D52-801D-F2866FA2D304}" destId="{3BB40463-6655-410B-8B1F-217B03E74BB9}" srcOrd="0" destOrd="0" presId="urn:microsoft.com/office/officeart/2005/8/layout/hList6"/>
    <dgm:cxn modelId="{0F98303A-5ED5-4D1D-AEA4-3F203DE8D2D6}" type="presParOf" srcId="{6796F3C9-98A6-4D52-801D-F2866FA2D304}" destId="{ED0FE88E-15E1-4F3A-94DC-E4D83895B290}" srcOrd="1" destOrd="0" presId="urn:microsoft.com/office/officeart/2005/8/layout/hList6"/>
    <dgm:cxn modelId="{0E1F1A21-7DBB-43F2-9E20-1D4F362FA639}" type="presParOf" srcId="{6796F3C9-98A6-4D52-801D-F2866FA2D304}" destId="{D40FFCDD-74EE-4EC3-876D-DF46E52673C2}" srcOrd="2" destOrd="0" presId="urn:microsoft.com/office/officeart/2005/8/layout/hList6"/>
    <dgm:cxn modelId="{E6A88B62-3711-4EB2-835E-D3F556E8056B}" type="presParOf" srcId="{6796F3C9-98A6-4D52-801D-F2866FA2D304}" destId="{335B6BF2-4EF5-4346-8421-52C5BF40BB24}" srcOrd="3" destOrd="0" presId="urn:microsoft.com/office/officeart/2005/8/layout/hList6"/>
    <dgm:cxn modelId="{68392838-22C4-4713-9F74-A28841D6555B}" type="presParOf" srcId="{6796F3C9-98A6-4D52-801D-F2866FA2D304}" destId="{F36F34D9-69E5-4CC9-AA8F-28DF1259BE33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5614E99-EA86-4B60-B888-15AB625E207F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61F1AC-9FF0-46FD-AC36-40889BBD81AB}">
      <dgm:prSet phldrT="[Text]"/>
      <dgm:spPr>
        <a:solidFill>
          <a:srgbClr val="FFC000"/>
        </a:solidFill>
      </dgm:spPr>
      <dgm:t>
        <a:bodyPr/>
        <a:lstStyle/>
        <a:p>
          <a:r>
            <a:rPr lang="en-IN" b="1" dirty="0" smtClean="0">
              <a:solidFill>
                <a:schemeClr val="accent5">
                  <a:lumMod val="75000"/>
                </a:schemeClr>
              </a:solidFill>
            </a:rPr>
            <a:t>Improved Performance for slow learners</a:t>
          </a:r>
          <a:endParaRPr lang="en-US" b="1" dirty="0">
            <a:solidFill>
              <a:schemeClr val="accent5">
                <a:lumMod val="75000"/>
              </a:schemeClr>
            </a:solidFill>
          </a:endParaRPr>
        </a:p>
      </dgm:t>
    </dgm:pt>
    <dgm:pt modelId="{5197BEFA-F9AC-4865-8ABE-CC64F27F91F4}" type="parTrans" cxnId="{6ABD9BBF-7D8B-4687-9CB3-15C1256588D3}">
      <dgm:prSet/>
      <dgm:spPr/>
      <dgm:t>
        <a:bodyPr/>
        <a:lstStyle/>
        <a:p>
          <a:endParaRPr lang="en-US"/>
        </a:p>
      </dgm:t>
    </dgm:pt>
    <dgm:pt modelId="{DE2F90E8-D6DE-451D-9B28-96849A0E48C2}" type="sibTrans" cxnId="{6ABD9BBF-7D8B-4687-9CB3-15C1256588D3}">
      <dgm:prSet/>
      <dgm:spPr/>
      <dgm:t>
        <a:bodyPr/>
        <a:lstStyle/>
        <a:p>
          <a:endParaRPr lang="en-US"/>
        </a:p>
      </dgm:t>
    </dgm:pt>
    <dgm:pt modelId="{DF95D9D6-6329-4E8D-B41D-85AECA797626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Assignments/ previous years question/</a:t>
          </a:r>
          <a:r>
            <a:rPr lang="en-US" dirty="0" err="1" smtClean="0">
              <a:solidFill>
                <a:schemeClr val="bg1"/>
              </a:solidFill>
            </a:rPr>
            <a:t>midexam</a:t>
          </a:r>
          <a:r>
            <a:rPr lang="en-US" dirty="0" smtClean="0">
              <a:solidFill>
                <a:schemeClr val="bg1"/>
              </a:solidFill>
            </a:rPr>
            <a:t> papers </a:t>
          </a:r>
          <a:endParaRPr lang="en-US" dirty="0">
            <a:solidFill>
              <a:schemeClr val="bg1"/>
            </a:solidFill>
          </a:endParaRPr>
        </a:p>
      </dgm:t>
    </dgm:pt>
    <dgm:pt modelId="{4DB765B8-958F-4130-B83C-49D65C29D17E}" type="parTrans" cxnId="{F6D42558-1BC2-4DAB-AF44-1BA38B3303FE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1AAA09DD-0E10-49E2-A151-349FFD61214A}" type="sibTrans" cxnId="{F6D42558-1BC2-4DAB-AF44-1BA38B3303FE}">
      <dgm:prSet/>
      <dgm:spPr/>
      <dgm:t>
        <a:bodyPr/>
        <a:lstStyle/>
        <a:p>
          <a:endParaRPr lang="en-US"/>
        </a:p>
      </dgm:t>
    </dgm:pt>
    <dgm:pt modelId="{34ED4E97-8868-4EF2-9C64-808F3A6F8FFF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Fortnightly Remedial classes</a:t>
          </a:r>
          <a:endParaRPr lang="en-US" dirty="0">
            <a:solidFill>
              <a:schemeClr val="bg1"/>
            </a:solidFill>
          </a:endParaRPr>
        </a:p>
      </dgm:t>
    </dgm:pt>
    <dgm:pt modelId="{77FB471E-00D3-4199-9A3F-114E895D264C}" type="parTrans" cxnId="{32E0AC60-88CE-458A-BF3D-DF51366DDA6D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16A3C351-DC75-49C5-926F-AC68EFDC44A7}" type="sibTrans" cxnId="{32E0AC60-88CE-458A-BF3D-DF51366DDA6D}">
      <dgm:prSet/>
      <dgm:spPr/>
      <dgm:t>
        <a:bodyPr/>
        <a:lstStyle/>
        <a:p>
          <a:endParaRPr lang="en-US"/>
        </a:p>
      </dgm:t>
    </dgm:pt>
    <dgm:pt modelId="{0CA78F56-95BB-427D-8B5D-539ECE6AA0B6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Individual Counseling</a:t>
          </a:r>
          <a:endParaRPr lang="en-US" dirty="0">
            <a:solidFill>
              <a:schemeClr val="bg1"/>
            </a:solidFill>
          </a:endParaRPr>
        </a:p>
      </dgm:t>
    </dgm:pt>
    <dgm:pt modelId="{DD85875E-F838-479F-A12F-4145F09823CF}" type="parTrans" cxnId="{0AC444FA-34E7-4FDA-93F9-696789689C44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B82D917A-22D1-4A51-ACAD-ED31765F2121}" type="sibTrans" cxnId="{0AC444FA-34E7-4FDA-93F9-696789689C44}">
      <dgm:prSet/>
      <dgm:spPr/>
      <dgm:t>
        <a:bodyPr/>
        <a:lstStyle/>
        <a:p>
          <a:endParaRPr lang="en-US"/>
        </a:p>
      </dgm:t>
    </dgm:pt>
    <dgm:pt modelId="{68A06FF0-056F-4068-9CD3-6C290B6F20C3}" type="pres">
      <dgm:prSet presAssocID="{55614E99-EA86-4B60-B888-15AB625E207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230C8BD-BE97-4405-B41D-390706E149E6}" type="pres">
      <dgm:prSet presAssocID="{F661F1AC-9FF0-46FD-AC36-40889BBD81AB}" presName="centerShape" presStyleLbl="node0" presStyleIdx="0" presStyleCnt="1"/>
      <dgm:spPr/>
      <dgm:t>
        <a:bodyPr/>
        <a:lstStyle/>
        <a:p>
          <a:endParaRPr lang="en-US"/>
        </a:p>
      </dgm:t>
    </dgm:pt>
    <dgm:pt modelId="{08803E2C-BCC7-440E-9B3B-99A79DA04C62}" type="pres">
      <dgm:prSet presAssocID="{4DB765B8-958F-4130-B83C-49D65C29D17E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0F7A89FB-CC61-4C3C-9E66-7EF217D0FCF8}" type="pres">
      <dgm:prSet presAssocID="{DF95D9D6-6329-4E8D-B41D-85AECA79762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AD98F9-B326-4789-9A64-18BCD315353C}" type="pres">
      <dgm:prSet presAssocID="{77FB471E-00D3-4199-9A3F-114E895D264C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B4BB2F99-5877-4BB6-8E99-E878BCA69359}" type="pres">
      <dgm:prSet presAssocID="{34ED4E97-8868-4EF2-9C64-808F3A6F8FF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882C01-F6CA-4140-9F37-4982FD62379A}" type="pres">
      <dgm:prSet presAssocID="{DD85875E-F838-479F-A12F-4145F09823CF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0CDDF357-F901-4BB1-AC29-6C6815BD240A}" type="pres">
      <dgm:prSet presAssocID="{0CA78F56-95BB-427D-8B5D-539ECE6AA0B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AC444FA-34E7-4FDA-93F9-696789689C44}" srcId="{F661F1AC-9FF0-46FD-AC36-40889BBD81AB}" destId="{0CA78F56-95BB-427D-8B5D-539ECE6AA0B6}" srcOrd="2" destOrd="0" parTransId="{DD85875E-F838-479F-A12F-4145F09823CF}" sibTransId="{B82D917A-22D1-4A51-ACAD-ED31765F2121}"/>
    <dgm:cxn modelId="{0261F0C6-621E-4769-9D41-3F04D45DF26D}" type="presOf" srcId="{0CA78F56-95BB-427D-8B5D-539ECE6AA0B6}" destId="{0CDDF357-F901-4BB1-AC29-6C6815BD240A}" srcOrd="0" destOrd="0" presId="urn:microsoft.com/office/officeart/2005/8/layout/radial4"/>
    <dgm:cxn modelId="{6ABD9BBF-7D8B-4687-9CB3-15C1256588D3}" srcId="{55614E99-EA86-4B60-B888-15AB625E207F}" destId="{F661F1AC-9FF0-46FD-AC36-40889BBD81AB}" srcOrd="0" destOrd="0" parTransId="{5197BEFA-F9AC-4865-8ABE-CC64F27F91F4}" sibTransId="{DE2F90E8-D6DE-451D-9B28-96849A0E48C2}"/>
    <dgm:cxn modelId="{F6D42558-1BC2-4DAB-AF44-1BA38B3303FE}" srcId="{F661F1AC-9FF0-46FD-AC36-40889BBD81AB}" destId="{DF95D9D6-6329-4E8D-B41D-85AECA797626}" srcOrd="0" destOrd="0" parTransId="{4DB765B8-958F-4130-B83C-49D65C29D17E}" sibTransId="{1AAA09DD-0E10-49E2-A151-349FFD61214A}"/>
    <dgm:cxn modelId="{55584E99-6DB7-4456-B5FA-AF706196A7D1}" type="presOf" srcId="{55614E99-EA86-4B60-B888-15AB625E207F}" destId="{68A06FF0-056F-4068-9CD3-6C290B6F20C3}" srcOrd="0" destOrd="0" presId="urn:microsoft.com/office/officeart/2005/8/layout/radial4"/>
    <dgm:cxn modelId="{F8371B46-FC51-430F-A14B-F40CA0AB4ACA}" type="presOf" srcId="{F661F1AC-9FF0-46FD-AC36-40889BBD81AB}" destId="{1230C8BD-BE97-4405-B41D-390706E149E6}" srcOrd="0" destOrd="0" presId="urn:microsoft.com/office/officeart/2005/8/layout/radial4"/>
    <dgm:cxn modelId="{E9602AA8-33DB-4CF4-B69C-FF8F3DD3FCDD}" type="presOf" srcId="{DD85875E-F838-479F-A12F-4145F09823CF}" destId="{01882C01-F6CA-4140-9F37-4982FD62379A}" srcOrd="0" destOrd="0" presId="urn:microsoft.com/office/officeart/2005/8/layout/radial4"/>
    <dgm:cxn modelId="{B3A7A837-806D-4413-9EF1-FB88D5B71505}" type="presOf" srcId="{DF95D9D6-6329-4E8D-B41D-85AECA797626}" destId="{0F7A89FB-CC61-4C3C-9E66-7EF217D0FCF8}" srcOrd="0" destOrd="0" presId="urn:microsoft.com/office/officeart/2005/8/layout/radial4"/>
    <dgm:cxn modelId="{A27DEC34-0AB3-4EA3-9F62-CD169F00DB78}" type="presOf" srcId="{4DB765B8-958F-4130-B83C-49D65C29D17E}" destId="{08803E2C-BCC7-440E-9B3B-99A79DA04C62}" srcOrd="0" destOrd="0" presId="urn:microsoft.com/office/officeart/2005/8/layout/radial4"/>
    <dgm:cxn modelId="{866E10DF-C369-4304-8288-9AD4152A657B}" type="presOf" srcId="{34ED4E97-8868-4EF2-9C64-808F3A6F8FFF}" destId="{B4BB2F99-5877-4BB6-8E99-E878BCA69359}" srcOrd="0" destOrd="0" presId="urn:microsoft.com/office/officeart/2005/8/layout/radial4"/>
    <dgm:cxn modelId="{32E0AC60-88CE-458A-BF3D-DF51366DDA6D}" srcId="{F661F1AC-9FF0-46FD-AC36-40889BBD81AB}" destId="{34ED4E97-8868-4EF2-9C64-808F3A6F8FFF}" srcOrd="1" destOrd="0" parTransId="{77FB471E-00D3-4199-9A3F-114E895D264C}" sibTransId="{16A3C351-DC75-49C5-926F-AC68EFDC44A7}"/>
    <dgm:cxn modelId="{3B35ABD5-3B99-4C67-8D12-BC4E521C6517}" type="presOf" srcId="{77FB471E-00D3-4199-9A3F-114E895D264C}" destId="{2CAD98F9-B326-4789-9A64-18BCD315353C}" srcOrd="0" destOrd="0" presId="urn:microsoft.com/office/officeart/2005/8/layout/radial4"/>
    <dgm:cxn modelId="{402FEE19-FC2B-43D4-A94C-DA2DCACFB43B}" type="presParOf" srcId="{68A06FF0-056F-4068-9CD3-6C290B6F20C3}" destId="{1230C8BD-BE97-4405-B41D-390706E149E6}" srcOrd="0" destOrd="0" presId="urn:microsoft.com/office/officeart/2005/8/layout/radial4"/>
    <dgm:cxn modelId="{5741937B-C843-4A45-9FBA-08D5DE72FDE0}" type="presParOf" srcId="{68A06FF0-056F-4068-9CD3-6C290B6F20C3}" destId="{08803E2C-BCC7-440E-9B3B-99A79DA04C62}" srcOrd="1" destOrd="0" presId="urn:microsoft.com/office/officeart/2005/8/layout/radial4"/>
    <dgm:cxn modelId="{3980C08E-C804-4F1F-9F6E-92012FB1194E}" type="presParOf" srcId="{68A06FF0-056F-4068-9CD3-6C290B6F20C3}" destId="{0F7A89FB-CC61-4C3C-9E66-7EF217D0FCF8}" srcOrd="2" destOrd="0" presId="urn:microsoft.com/office/officeart/2005/8/layout/radial4"/>
    <dgm:cxn modelId="{53746935-EE7C-45EC-8120-94F76CFBE87C}" type="presParOf" srcId="{68A06FF0-056F-4068-9CD3-6C290B6F20C3}" destId="{2CAD98F9-B326-4789-9A64-18BCD315353C}" srcOrd="3" destOrd="0" presId="urn:microsoft.com/office/officeart/2005/8/layout/radial4"/>
    <dgm:cxn modelId="{E9F446B9-0C4B-4D05-8B74-F0C517D52ED0}" type="presParOf" srcId="{68A06FF0-056F-4068-9CD3-6C290B6F20C3}" destId="{B4BB2F99-5877-4BB6-8E99-E878BCA69359}" srcOrd="4" destOrd="0" presId="urn:microsoft.com/office/officeart/2005/8/layout/radial4"/>
    <dgm:cxn modelId="{32CE29E1-4188-4BC3-8C44-E8001B663F1E}" type="presParOf" srcId="{68A06FF0-056F-4068-9CD3-6C290B6F20C3}" destId="{01882C01-F6CA-4140-9F37-4982FD62379A}" srcOrd="5" destOrd="0" presId="urn:microsoft.com/office/officeart/2005/8/layout/radial4"/>
    <dgm:cxn modelId="{2BA42664-3F27-40E4-95E3-8933196D507B}" type="presParOf" srcId="{68A06FF0-056F-4068-9CD3-6C290B6F20C3}" destId="{0CDDF357-F901-4BB1-AC29-6C6815BD240A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A18E10B-7F5B-4B53-A52C-B7FAC98AD4CF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39F9F5-5801-4625-AACF-FE8BBE053931}">
      <dgm:prSet phldrT="[Text]"/>
      <dgm:spPr/>
      <dgm:t>
        <a:bodyPr/>
        <a:lstStyle/>
        <a:p>
          <a:r>
            <a:rPr lang="en-US" dirty="0" smtClean="0">
              <a:latin typeface="Times New Roman" pitchFamily="18" charset="0"/>
              <a:cs typeface="Times New Roman" pitchFamily="18" charset="0"/>
            </a:rPr>
            <a:t>Semester-wise examination</a:t>
          </a:r>
          <a:endParaRPr lang="en-US" dirty="0"/>
        </a:p>
      </dgm:t>
    </dgm:pt>
    <dgm:pt modelId="{C81C6580-155A-4D9D-A821-10EA338EDE16}" type="parTrans" cxnId="{2DCF92A0-1349-43EF-9870-336F585CA6E8}">
      <dgm:prSet/>
      <dgm:spPr/>
      <dgm:t>
        <a:bodyPr/>
        <a:lstStyle/>
        <a:p>
          <a:endParaRPr lang="en-US"/>
        </a:p>
      </dgm:t>
    </dgm:pt>
    <dgm:pt modelId="{EAC3A22D-F63E-47B2-9649-A9624F524946}" type="sibTrans" cxnId="{2DCF92A0-1349-43EF-9870-336F585CA6E8}">
      <dgm:prSet/>
      <dgm:spPr/>
      <dgm:t>
        <a:bodyPr/>
        <a:lstStyle/>
        <a:p>
          <a:endParaRPr lang="en-US"/>
        </a:p>
      </dgm:t>
    </dgm:pt>
    <dgm:pt modelId="{D3591632-F137-49A8-BCB4-4ED68A6CDE7C}">
      <dgm:prSet phldrT="[Text]"/>
      <dgm:spPr/>
      <dgm:t>
        <a:bodyPr/>
        <a:lstStyle/>
        <a:p>
          <a:r>
            <a:rPr lang="en-US" dirty="0" smtClean="0">
              <a:latin typeface="Times New Roman" pitchFamily="18" charset="0"/>
              <a:cs typeface="Times New Roman" pitchFamily="18" charset="0"/>
            </a:rPr>
            <a:t>Assignments</a:t>
          </a:r>
          <a:endParaRPr lang="en-US" dirty="0"/>
        </a:p>
      </dgm:t>
    </dgm:pt>
    <dgm:pt modelId="{DEDC89B5-F025-451E-880E-E9D6C4276FC7}" type="parTrans" cxnId="{B07A4D76-46AA-4AD5-9AB0-F3EE39963E7A}">
      <dgm:prSet/>
      <dgm:spPr/>
      <dgm:t>
        <a:bodyPr/>
        <a:lstStyle/>
        <a:p>
          <a:endParaRPr lang="en-US"/>
        </a:p>
      </dgm:t>
    </dgm:pt>
    <dgm:pt modelId="{AAA9E531-0EF9-4115-8445-46E490788D06}" type="sibTrans" cxnId="{B07A4D76-46AA-4AD5-9AB0-F3EE39963E7A}">
      <dgm:prSet/>
      <dgm:spPr/>
      <dgm:t>
        <a:bodyPr/>
        <a:lstStyle/>
        <a:p>
          <a:endParaRPr lang="en-US"/>
        </a:p>
      </dgm:t>
    </dgm:pt>
    <dgm:pt modelId="{4CF32760-54CE-462C-AB02-ABE9E5B746E7}">
      <dgm:prSet phldrT="[Text]"/>
      <dgm:spPr/>
      <dgm:t>
        <a:bodyPr/>
        <a:lstStyle/>
        <a:p>
          <a:r>
            <a:rPr lang="en-US" dirty="0" smtClean="0">
              <a:latin typeface="Times New Roman" pitchFamily="18" charset="0"/>
              <a:cs typeface="Times New Roman" pitchFamily="18" charset="0"/>
            </a:rPr>
            <a:t>Two Mid examinations</a:t>
          </a:r>
          <a:endParaRPr lang="en-US" dirty="0"/>
        </a:p>
      </dgm:t>
    </dgm:pt>
    <dgm:pt modelId="{479C586B-AEDA-48C3-B854-8DD80908540B}" type="parTrans" cxnId="{90E07FD8-E0C8-4760-A5DE-88768049CEE2}">
      <dgm:prSet/>
      <dgm:spPr/>
      <dgm:t>
        <a:bodyPr/>
        <a:lstStyle/>
        <a:p>
          <a:endParaRPr lang="en-US"/>
        </a:p>
      </dgm:t>
    </dgm:pt>
    <dgm:pt modelId="{704B9B80-C142-4DE1-917B-45B209342701}" type="sibTrans" cxnId="{90E07FD8-E0C8-4760-A5DE-88768049CEE2}">
      <dgm:prSet/>
      <dgm:spPr/>
      <dgm:t>
        <a:bodyPr/>
        <a:lstStyle/>
        <a:p>
          <a:endParaRPr lang="en-US"/>
        </a:p>
      </dgm:t>
    </dgm:pt>
    <dgm:pt modelId="{881FB336-91F1-4C3B-9DC6-08427019F831}">
      <dgm:prSet phldrT="[Text]"/>
      <dgm:spPr/>
      <dgm:t>
        <a:bodyPr/>
        <a:lstStyle/>
        <a:p>
          <a:r>
            <a:rPr lang="en-US" dirty="0" smtClean="0">
              <a:latin typeface="Times New Roman" pitchFamily="18" charset="0"/>
              <a:cs typeface="Times New Roman" pitchFamily="18" charset="0"/>
            </a:rPr>
            <a:t>Continuous assessment for laboratory and theory courses</a:t>
          </a:r>
          <a:endParaRPr lang="en-US" dirty="0"/>
        </a:p>
      </dgm:t>
    </dgm:pt>
    <dgm:pt modelId="{EC82B7E8-DAE3-487F-8C98-DE77AAD34D64}" type="parTrans" cxnId="{DD79727C-B203-4CA3-A775-53AEBFF735DD}">
      <dgm:prSet/>
      <dgm:spPr/>
      <dgm:t>
        <a:bodyPr/>
        <a:lstStyle/>
        <a:p>
          <a:endParaRPr lang="en-US"/>
        </a:p>
      </dgm:t>
    </dgm:pt>
    <dgm:pt modelId="{91860D81-4C08-423B-9EA4-5014F400B9F7}" type="sibTrans" cxnId="{DD79727C-B203-4CA3-A775-53AEBFF735DD}">
      <dgm:prSet/>
      <dgm:spPr/>
      <dgm:t>
        <a:bodyPr/>
        <a:lstStyle/>
        <a:p>
          <a:endParaRPr lang="en-US"/>
        </a:p>
      </dgm:t>
    </dgm:pt>
    <dgm:pt modelId="{D618AAD2-8B57-4A95-846B-7A1FDD1D8925}">
      <dgm:prSet phldrT="[Text]"/>
      <dgm:spPr/>
      <dgm:t>
        <a:bodyPr/>
        <a:lstStyle/>
        <a:p>
          <a:r>
            <a:rPr lang="en-US" dirty="0" smtClean="0">
              <a:latin typeface="Times New Roman" pitchFamily="18" charset="0"/>
              <a:cs typeface="Times New Roman" pitchFamily="18" charset="0"/>
            </a:rPr>
            <a:t>External valuation of semester end examination</a:t>
          </a:r>
          <a:endParaRPr lang="en-US" dirty="0"/>
        </a:p>
      </dgm:t>
    </dgm:pt>
    <dgm:pt modelId="{F5FAC3DC-8F11-4289-AE1E-541F16FA42B8}" type="parTrans" cxnId="{086520C2-F98A-4F9F-8C38-E8EBCCCBD592}">
      <dgm:prSet/>
      <dgm:spPr/>
      <dgm:t>
        <a:bodyPr/>
        <a:lstStyle/>
        <a:p>
          <a:endParaRPr lang="en-US"/>
        </a:p>
      </dgm:t>
    </dgm:pt>
    <dgm:pt modelId="{5E41C4E6-AC75-488C-B12D-04910DE39B59}" type="sibTrans" cxnId="{086520C2-F98A-4F9F-8C38-E8EBCCCBD592}">
      <dgm:prSet/>
      <dgm:spPr/>
      <dgm:t>
        <a:bodyPr/>
        <a:lstStyle/>
        <a:p>
          <a:endParaRPr lang="en-US"/>
        </a:p>
      </dgm:t>
    </dgm:pt>
    <dgm:pt modelId="{A51712CA-7EC7-4C50-AAE2-3259A2EAFABD}">
      <dgm:prSet phldrT="[Text]"/>
      <dgm:spPr/>
      <dgm:t>
        <a:bodyPr/>
        <a:lstStyle/>
        <a:p>
          <a:r>
            <a:rPr lang="en-US" dirty="0" smtClean="0">
              <a:latin typeface="Times New Roman" pitchFamily="18" charset="0"/>
              <a:cs typeface="Times New Roman" pitchFamily="18" charset="0"/>
            </a:rPr>
            <a:t>Comprehensive Grading is adopted</a:t>
          </a:r>
          <a:endParaRPr lang="en-US" dirty="0"/>
        </a:p>
      </dgm:t>
    </dgm:pt>
    <dgm:pt modelId="{BC137385-2BF5-4434-B5A5-2D3AACEFCD35}" type="parTrans" cxnId="{ABBFAB0D-E063-41DF-95EE-297DD702553E}">
      <dgm:prSet/>
      <dgm:spPr/>
      <dgm:t>
        <a:bodyPr/>
        <a:lstStyle/>
        <a:p>
          <a:endParaRPr lang="en-US"/>
        </a:p>
      </dgm:t>
    </dgm:pt>
    <dgm:pt modelId="{B074183D-2892-4368-BDD2-0F6A2BFE3472}" type="sibTrans" cxnId="{ABBFAB0D-E063-41DF-95EE-297DD702553E}">
      <dgm:prSet/>
      <dgm:spPr/>
      <dgm:t>
        <a:bodyPr/>
        <a:lstStyle/>
        <a:p>
          <a:endParaRPr lang="en-US"/>
        </a:p>
      </dgm:t>
    </dgm:pt>
    <dgm:pt modelId="{80D2EE8E-5984-40EC-9877-673C3F3DCC8C}" type="pres">
      <dgm:prSet presAssocID="{CA18E10B-7F5B-4B53-A52C-B7FAC98AD4C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67BDE62-B8F1-4553-9569-440FEE147037}" type="pres">
      <dgm:prSet presAssocID="{DD39F9F5-5801-4625-AACF-FE8BBE053931}" presName="node" presStyleLbl="node1" presStyleIdx="0" presStyleCnt="6" custLinFactY="39556" custLinFactNeighborX="804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60322C-9BEF-43EF-933E-CACD99E1C792}" type="pres">
      <dgm:prSet presAssocID="{EAC3A22D-F63E-47B2-9649-A9624F524946}" presName="sibTrans" presStyleCnt="0"/>
      <dgm:spPr/>
    </dgm:pt>
    <dgm:pt modelId="{41980A70-95B8-436E-8453-12BC48266DF3}" type="pres">
      <dgm:prSet presAssocID="{D3591632-F137-49A8-BCB4-4ED68A6CDE7C}" presName="node" presStyleLbl="node1" presStyleIdx="1" presStyleCnt="6" custLinFactNeighborX="-1279" custLinFactNeighborY="-303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3718DB-2456-40FA-92E5-1B0A0A22DE46}" type="pres">
      <dgm:prSet presAssocID="{AAA9E531-0EF9-4115-8445-46E490788D06}" presName="sibTrans" presStyleCnt="0"/>
      <dgm:spPr/>
    </dgm:pt>
    <dgm:pt modelId="{34AF8FF8-F35E-4FE7-B9DD-1C90B4D5263A}" type="pres">
      <dgm:prSet presAssocID="{4CF32760-54CE-462C-AB02-ABE9E5B746E7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DCC0EA-198E-47FC-8007-AB19FDB8EDC3}" type="pres">
      <dgm:prSet presAssocID="{704B9B80-C142-4DE1-917B-45B209342701}" presName="sibTrans" presStyleCnt="0"/>
      <dgm:spPr/>
    </dgm:pt>
    <dgm:pt modelId="{D0644FCC-B0E0-4B71-A113-0F8979F8E26F}" type="pres">
      <dgm:prSet presAssocID="{881FB336-91F1-4C3B-9DC6-08427019F831}" presName="node" presStyleLbl="node1" presStyleIdx="3" presStyleCnt="6" custLinFactY="-15729" custLinFactNeighborX="804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AE4EFC-CCE5-428E-A458-EF69C28F175C}" type="pres">
      <dgm:prSet presAssocID="{91860D81-4C08-423B-9EA4-5014F400B9F7}" presName="sibTrans" presStyleCnt="0"/>
      <dgm:spPr/>
    </dgm:pt>
    <dgm:pt modelId="{608DD70C-E6AE-41AB-A6A5-3329941FB2E1}" type="pres">
      <dgm:prSet presAssocID="{D618AAD2-8B57-4A95-846B-7A1FDD1D8925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4BF508-9AAE-4779-935B-AA675A9E1D1A}" type="pres">
      <dgm:prSet presAssocID="{5E41C4E6-AC75-488C-B12D-04910DE39B59}" presName="sibTrans" presStyleCnt="0"/>
      <dgm:spPr/>
    </dgm:pt>
    <dgm:pt modelId="{F028FC05-C5F9-40A9-85B8-73E6A1A16716}" type="pres">
      <dgm:prSet presAssocID="{A51712CA-7EC7-4C50-AAE2-3259A2EAFABD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D939B56-9707-412C-8C85-7EDE30FFDEC8}" type="presOf" srcId="{881FB336-91F1-4C3B-9DC6-08427019F831}" destId="{D0644FCC-B0E0-4B71-A113-0F8979F8E26F}" srcOrd="0" destOrd="0" presId="urn:microsoft.com/office/officeart/2005/8/layout/default#1"/>
    <dgm:cxn modelId="{4FDA8446-E980-4E85-82F9-0F5A117DEF76}" type="presOf" srcId="{D618AAD2-8B57-4A95-846B-7A1FDD1D8925}" destId="{608DD70C-E6AE-41AB-A6A5-3329941FB2E1}" srcOrd="0" destOrd="0" presId="urn:microsoft.com/office/officeart/2005/8/layout/default#1"/>
    <dgm:cxn modelId="{90E07FD8-E0C8-4760-A5DE-88768049CEE2}" srcId="{CA18E10B-7F5B-4B53-A52C-B7FAC98AD4CF}" destId="{4CF32760-54CE-462C-AB02-ABE9E5B746E7}" srcOrd="2" destOrd="0" parTransId="{479C586B-AEDA-48C3-B854-8DD80908540B}" sibTransId="{704B9B80-C142-4DE1-917B-45B209342701}"/>
    <dgm:cxn modelId="{78414925-4B88-45EF-989A-BA97635EF753}" type="presOf" srcId="{4CF32760-54CE-462C-AB02-ABE9E5B746E7}" destId="{34AF8FF8-F35E-4FE7-B9DD-1C90B4D5263A}" srcOrd="0" destOrd="0" presId="urn:microsoft.com/office/officeart/2005/8/layout/default#1"/>
    <dgm:cxn modelId="{70A73682-E7D7-4558-ABBB-9E35B2BCF84E}" type="presOf" srcId="{D3591632-F137-49A8-BCB4-4ED68A6CDE7C}" destId="{41980A70-95B8-436E-8453-12BC48266DF3}" srcOrd="0" destOrd="0" presId="urn:microsoft.com/office/officeart/2005/8/layout/default#1"/>
    <dgm:cxn modelId="{C8A9EE4D-9B98-488F-8E35-EA44E87ABF4A}" type="presOf" srcId="{DD39F9F5-5801-4625-AACF-FE8BBE053931}" destId="{267BDE62-B8F1-4553-9569-440FEE147037}" srcOrd="0" destOrd="0" presId="urn:microsoft.com/office/officeart/2005/8/layout/default#1"/>
    <dgm:cxn modelId="{934E2A37-2A27-47CE-B0E0-AF9A242AB620}" type="presOf" srcId="{A51712CA-7EC7-4C50-AAE2-3259A2EAFABD}" destId="{F028FC05-C5F9-40A9-85B8-73E6A1A16716}" srcOrd="0" destOrd="0" presId="urn:microsoft.com/office/officeart/2005/8/layout/default#1"/>
    <dgm:cxn modelId="{ABBFAB0D-E063-41DF-95EE-297DD702553E}" srcId="{CA18E10B-7F5B-4B53-A52C-B7FAC98AD4CF}" destId="{A51712CA-7EC7-4C50-AAE2-3259A2EAFABD}" srcOrd="5" destOrd="0" parTransId="{BC137385-2BF5-4434-B5A5-2D3AACEFCD35}" sibTransId="{B074183D-2892-4368-BDD2-0F6A2BFE3472}"/>
    <dgm:cxn modelId="{69D7045C-E6B5-448F-A07B-B69C53F9340C}" type="presOf" srcId="{CA18E10B-7F5B-4B53-A52C-B7FAC98AD4CF}" destId="{80D2EE8E-5984-40EC-9877-673C3F3DCC8C}" srcOrd="0" destOrd="0" presId="urn:microsoft.com/office/officeart/2005/8/layout/default#1"/>
    <dgm:cxn modelId="{DD79727C-B203-4CA3-A775-53AEBFF735DD}" srcId="{CA18E10B-7F5B-4B53-A52C-B7FAC98AD4CF}" destId="{881FB336-91F1-4C3B-9DC6-08427019F831}" srcOrd="3" destOrd="0" parTransId="{EC82B7E8-DAE3-487F-8C98-DE77AAD34D64}" sibTransId="{91860D81-4C08-423B-9EA4-5014F400B9F7}"/>
    <dgm:cxn modelId="{B07A4D76-46AA-4AD5-9AB0-F3EE39963E7A}" srcId="{CA18E10B-7F5B-4B53-A52C-B7FAC98AD4CF}" destId="{D3591632-F137-49A8-BCB4-4ED68A6CDE7C}" srcOrd="1" destOrd="0" parTransId="{DEDC89B5-F025-451E-880E-E9D6C4276FC7}" sibTransId="{AAA9E531-0EF9-4115-8445-46E490788D06}"/>
    <dgm:cxn modelId="{2DCF92A0-1349-43EF-9870-336F585CA6E8}" srcId="{CA18E10B-7F5B-4B53-A52C-B7FAC98AD4CF}" destId="{DD39F9F5-5801-4625-AACF-FE8BBE053931}" srcOrd="0" destOrd="0" parTransId="{C81C6580-155A-4D9D-A821-10EA338EDE16}" sibTransId="{EAC3A22D-F63E-47B2-9649-A9624F524946}"/>
    <dgm:cxn modelId="{086520C2-F98A-4F9F-8C38-E8EBCCCBD592}" srcId="{CA18E10B-7F5B-4B53-A52C-B7FAC98AD4CF}" destId="{D618AAD2-8B57-4A95-846B-7A1FDD1D8925}" srcOrd="4" destOrd="0" parTransId="{F5FAC3DC-8F11-4289-AE1E-541F16FA42B8}" sibTransId="{5E41C4E6-AC75-488C-B12D-04910DE39B59}"/>
    <dgm:cxn modelId="{4B1E8D0A-E816-4FE7-8028-951A8A2F58B0}" type="presParOf" srcId="{80D2EE8E-5984-40EC-9877-673C3F3DCC8C}" destId="{267BDE62-B8F1-4553-9569-440FEE147037}" srcOrd="0" destOrd="0" presId="urn:microsoft.com/office/officeart/2005/8/layout/default#1"/>
    <dgm:cxn modelId="{1CE0FCE5-393D-4938-82D4-88588F3C09E3}" type="presParOf" srcId="{80D2EE8E-5984-40EC-9877-673C3F3DCC8C}" destId="{A960322C-9BEF-43EF-933E-CACD99E1C792}" srcOrd="1" destOrd="0" presId="urn:microsoft.com/office/officeart/2005/8/layout/default#1"/>
    <dgm:cxn modelId="{C5BF9ABA-0E9E-4159-A8CB-796741874275}" type="presParOf" srcId="{80D2EE8E-5984-40EC-9877-673C3F3DCC8C}" destId="{41980A70-95B8-436E-8453-12BC48266DF3}" srcOrd="2" destOrd="0" presId="urn:microsoft.com/office/officeart/2005/8/layout/default#1"/>
    <dgm:cxn modelId="{D89BB8C0-F2B1-4507-8936-FA3363B720F9}" type="presParOf" srcId="{80D2EE8E-5984-40EC-9877-673C3F3DCC8C}" destId="{2A3718DB-2456-40FA-92E5-1B0A0A22DE46}" srcOrd="3" destOrd="0" presId="urn:microsoft.com/office/officeart/2005/8/layout/default#1"/>
    <dgm:cxn modelId="{96CDD752-7C00-4EDC-8726-E4F3060A03DF}" type="presParOf" srcId="{80D2EE8E-5984-40EC-9877-673C3F3DCC8C}" destId="{34AF8FF8-F35E-4FE7-B9DD-1C90B4D5263A}" srcOrd="4" destOrd="0" presId="urn:microsoft.com/office/officeart/2005/8/layout/default#1"/>
    <dgm:cxn modelId="{968A227B-A016-4382-8873-353AF6E69649}" type="presParOf" srcId="{80D2EE8E-5984-40EC-9877-673C3F3DCC8C}" destId="{B1DCC0EA-198E-47FC-8007-AB19FDB8EDC3}" srcOrd="5" destOrd="0" presId="urn:microsoft.com/office/officeart/2005/8/layout/default#1"/>
    <dgm:cxn modelId="{F0DE7AA2-1BB6-4A6B-90B3-9728ED38F4A1}" type="presParOf" srcId="{80D2EE8E-5984-40EC-9877-673C3F3DCC8C}" destId="{D0644FCC-B0E0-4B71-A113-0F8979F8E26F}" srcOrd="6" destOrd="0" presId="urn:microsoft.com/office/officeart/2005/8/layout/default#1"/>
    <dgm:cxn modelId="{509BE2D9-8716-428C-ACA0-24E02881DAFC}" type="presParOf" srcId="{80D2EE8E-5984-40EC-9877-673C3F3DCC8C}" destId="{90AE4EFC-CCE5-428E-A458-EF69C28F175C}" srcOrd="7" destOrd="0" presId="urn:microsoft.com/office/officeart/2005/8/layout/default#1"/>
    <dgm:cxn modelId="{C2123AC4-4BAF-433A-B29F-B622E707B912}" type="presParOf" srcId="{80D2EE8E-5984-40EC-9877-673C3F3DCC8C}" destId="{608DD70C-E6AE-41AB-A6A5-3329941FB2E1}" srcOrd="8" destOrd="0" presId="urn:microsoft.com/office/officeart/2005/8/layout/default#1"/>
    <dgm:cxn modelId="{84216FFA-EF45-4A47-ABAF-00E6A13A242C}" type="presParOf" srcId="{80D2EE8E-5984-40EC-9877-673C3F3DCC8C}" destId="{374BF508-9AAE-4779-935B-AA675A9E1D1A}" srcOrd="9" destOrd="0" presId="urn:microsoft.com/office/officeart/2005/8/layout/default#1"/>
    <dgm:cxn modelId="{472DB582-0F61-4ECC-9A1F-7B2C6FDBDE4F}" type="presParOf" srcId="{80D2EE8E-5984-40EC-9877-673C3F3DCC8C}" destId="{F028FC05-C5F9-40A9-85B8-73E6A1A16716}" srcOrd="1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3A3636-17CF-4867-AD94-865DA7F46903}">
      <dsp:nvSpPr>
        <dsp:cNvPr id="0" name=""/>
        <dsp:cNvSpPr/>
      </dsp:nvSpPr>
      <dsp:spPr>
        <a:xfrm rot="5400000">
          <a:off x="5381187" y="-1600774"/>
          <a:ext cx="2390196" cy="6189445"/>
        </a:xfrm>
        <a:prstGeom prst="round2Same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To be the source of knowledge and training in chemistry, to give a strong foundation in chemistry which generates original and innovative research in contemporary chemical themes</a:t>
          </a:r>
          <a:r>
            <a:rPr lang="en-US" sz="2800" kern="1200" dirty="0" smtClean="0"/>
            <a:t>.</a:t>
          </a:r>
          <a:endParaRPr lang="en-US" sz="2800" kern="1200" dirty="0"/>
        </a:p>
      </dsp:txBody>
      <dsp:txXfrm rot="-5400000">
        <a:off x="3481563" y="415530"/>
        <a:ext cx="6072765" cy="2156836"/>
      </dsp:txXfrm>
    </dsp:sp>
    <dsp:sp modelId="{1F9E2FEC-940A-464B-9EDC-85DF1FA5B942}">
      <dsp:nvSpPr>
        <dsp:cNvPr id="0" name=""/>
        <dsp:cNvSpPr/>
      </dsp:nvSpPr>
      <dsp:spPr>
        <a:xfrm>
          <a:off x="8974" y="0"/>
          <a:ext cx="3481562" cy="2987746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/>
            <a:t>VISION</a:t>
          </a:r>
          <a:endParaRPr lang="en-US" sz="4800" kern="1200" dirty="0"/>
        </a:p>
      </dsp:txBody>
      <dsp:txXfrm>
        <a:off x="154824" y="145850"/>
        <a:ext cx="3189862" cy="2696046"/>
      </dsp:txXfrm>
    </dsp:sp>
    <dsp:sp modelId="{2808BB7A-73EF-43B2-8972-9795D22BD3B1}">
      <dsp:nvSpPr>
        <dsp:cNvPr id="0" name=""/>
        <dsp:cNvSpPr/>
      </dsp:nvSpPr>
      <dsp:spPr>
        <a:xfrm rot="5400000">
          <a:off x="5381187" y="1536358"/>
          <a:ext cx="2390196" cy="618944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To  provide quality education in chemistry at masters and doctoral levels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To establish research collaborations with good institutes/laboratories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To carry out sponsored R&amp;D projects from national/government/private institutes. </a:t>
          </a:r>
          <a:endParaRPr lang="en-IN" sz="2400" kern="1200" dirty="0"/>
        </a:p>
      </dsp:txBody>
      <dsp:txXfrm rot="-5400000">
        <a:off x="3481563" y="3552662"/>
        <a:ext cx="6072765" cy="2156836"/>
      </dsp:txXfrm>
    </dsp:sp>
    <dsp:sp modelId="{DA995C0C-1421-4DC0-B293-D28CB4AC6898}">
      <dsp:nvSpPr>
        <dsp:cNvPr id="0" name=""/>
        <dsp:cNvSpPr/>
      </dsp:nvSpPr>
      <dsp:spPr>
        <a:xfrm>
          <a:off x="0" y="3137208"/>
          <a:ext cx="3481562" cy="29877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/>
            <a:t>MISSION</a:t>
          </a:r>
          <a:endParaRPr lang="en-US" sz="4800" kern="1200" dirty="0"/>
        </a:p>
      </dsp:txBody>
      <dsp:txXfrm>
        <a:off x="145850" y="3283058"/>
        <a:ext cx="3189862" cy="269604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2F8505-B9AF-458D-ADF3-8AB79876B367}">
      <dsp:nvSpPr>
        <dsp:cNvPr id="0" name=""/>
        <dsp:cNvSpPr/>
      </dsp:nvSpPr>
      <dsp:spPr>
        <a:xfrm>
          <a:off x="9555" y="1281668"/>
          <a:ext cx="2256052" cy="9033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AQUEOUS</a:t>
          </a:r>
          <a:endParaRPr lang="en-US" sz="2000" kern="1200" dirty="0"/>
        </a:p>
      </dsp:txBody>
      <dsp:txXfrm>
        <a:off x="9555" y="1281668"/>
        <a:ext cx="2256052" cy="903302"/>
      </dsp:txXfrm>
    </dsp:sp>
    <dsp:sp modelId="{C31C26EB-D137-4021-8BCE-D0CF61E85BB7}">
      <dsp:nvSpPr>
        <dsp:cNvPr id="0" name=""/>
        <dsp:cNvSpPr/>
      </dsp:nvSpPr>
      <dsp:spPr>
        <a:xfrm>
          <a:off x="9555" y="2066250"/>
          <a:ext cx="2256052" cy="25547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DILUTE AND DISPERSE</a:t>
          </a: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Washed down the drain after dilution/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</a:rPr>
            <a:t>neutralisation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555" y="2066250"/>
        <a:ext cx="2256052" cy="2554780"/>
      </dsp:txXfrm>
    </dsp:sp>
    <dsp:sp modelId="{1BCB8CF4-7EB0-4866-A367-0D7E5220E211}">
      <dsp:nvSpPr>
        <dsp:cNvPr id="0" name=""/>
        <dsp:cNvSpPr/>
      </dsp:nvSpPr>
      <dsp:spPr>
        <a:xfrm>
          <a:off x="2581454" y="1281668"/>
          <a:ext cx="2256052" cy="9033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ORGANIC SOLVENTS</a:t>
          </a:r>
          <a:endParaRPr lang="en-US" sz="2000" kern="1200" dirty="0"/>
        </a:p>
      </dsp:txBody>
      <dsp:txXfrm>
        <a:off x="2581454" y="1281668"/>
        <a:ext cx="2256052" cy="903302"/>
      </dsp:txXfrm>
    </dsp:sp>
    <dsp:sp modelId="{CDECF120-ADCE-47F7-9676-5B3BA4453703}">
      <dsp:nvSpPr>
        <dsp:cNvPr id="0" name=""/>
        <dsp:cNvSpPr/>
      </dsp:nvSpPr>
      <dsp:spPr>
        <a:xfrm>
          <a:off x="2581454" y="2184971"/>
          <a:ext cx="2256052" cy="25547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RECYCLE AND REUSE</a:t>
          </a: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Recycled after distillation.</a:t>
          </a:r>
          <a:endParaRPr lang="en-US" sz="18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Private agencies after few cycles</a:t>
          </a:r>
          <a:r>
            <a:rPr lang="en-US" sz="1600" kern="1200" dirty="0" smtClean="0"/>
            <a:t>.</a:t>
          </a:r>
          <a:endParaRPr lang="en-US" sz="1600" kern="1200" dirty="0"/>
        </a:p>
      </dsp:txBody>
      <dsp:txXfrm>
        <a:off x="2581454" y="2184971"/>
        <a:ext cx="2256052" cy="2554780"/>
      </dsp:txXfrm>
    </dsp:sp>
    <dsp:sp modelId="{C48364FA-9152-434B-9357-A70ECF91464D}">
      <dsp:nvSpPr>
        <dsp:cNvPr id="0" name=""/>
        <dsp:cNvSpPr/>
      </dsp:nvSpPr>
      <dsp:spPr>
        <a:xfrm>
          <a:off x="5153354" y="1281668"/>
          <a:ext cx="2256052" cy="9033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Solid waste/Broken glass ware</a:t>
          </a:r>
          <a:endParaRPr lang="en-US" sz="2000" kern="1200" dirty="0"/>
        </a:p>
      </dsp:txBody>
      <dsp:txXfrm>
        <a:off x="5153354" y="1281668"/>
        <a:ext cx="2256052" cy="903302"/>
      </dsp:txXfrm>
    </dsp:sp>
    <dsp:sp modelId="{46525191-CFE9-4180-A660-D16547D35A98}">
      <dsp:nvSpPr>
        <dsp:cNvPr id="0" name=""/>
        <dsp:cNvSpPr/>
      </dsp:nvSpPr>
      <dsp:spPr>
        <a:xfrm>
          <a:off x="5153354" y="2184971"/>
          <a:ext cx="2256052" cy="25547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CONCENTRATE AND CONTAIN </a:t>
          </a:r>
          <a:endParaRPr lang="en-US" sz="18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Pits are dug for unlabeled/ contaminated chemicals</a:t>
          </a:r>
          <a:endParaRPr lang="en-US" sz="18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Glass ware in plastic boxes.</a:t>
          </a:r>
          <a:endParaRPr lang="en-US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153354" y="2184971"/>
        <a:ext cx="2256052" cy="25547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4329ED-64D0-4465-ADDA-746E0637BC0C}">
      <dsp:nvSpPr>
        <dsp:cNvPr id="0" name=""/>
        <dsp:cNvSpPr/>
      </dsp:nvSpPr>
      <dsp:spPr>
        <a:xfrm>
          <a:off x="2915821" y="1960505"/>
          <a:ext cx="2491887" cy="2155583"/>
        </a:xfrm>
        <a:prstGeom prst="hexagon">
          <a:avLst>
            <a:gd name="adj" fmla="val 28570"/>
            <a:gd name="vf" fmla="val 115470"/>
          </a:avLst>
        </a:prstGeom>
        <a:solidFill>
          <a:srgbClr val="FFFF00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tabLst/>
          </a:pPr>
          <a:r>
            <a:rPr lang="en-US" sz="22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Programmes</a:t>
          </a:r>
          <a:r>
            <a:rPr lang="en-US" sz="22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Offered</a:t>
          </a:r>
          <a:endParaRPr lang="en-US" sz="2200" kern="1200" dirty="0"/>
        </a:p>
      </dsp:txBody>
      <dsp:txXfrm>
        <a:off x="3328762" y="2317715"/>
        <a:ext cx="1666005" cy="1441163"/>
      </dsp:txXfrm>
    </dsp:sp>
    <dsp:sp modelId="{35199DF9-6E14-4D6E-B097-06DFB5ABD86A}">
      <dsp:nvSpPr>
        <dsp:cNvPr id="0" name=""/>
        <dsp:cNvSpPr/>
      </dsp:nvSpPr>
      <dsp:spPr>
        <a:xfrm>
          <a:off x="4476221" y="929204"/>
          <a:ext cx="940181" cy="81009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899B3C-AA96-4E16-8F3C-B54E6E1D3EBB}">
      <dsp:nvSpPr>
        <dsp:cNvPr id="0" name=""/>
        <dsp:cNvSpPr/>
      </dsp:nvSpPr>
      <dsp:spPr>
        <a:xfrm>
          <a:off x="3145360" y="0"/>
          <a:ext cx="2042084" cy="1766642"/>
        </a:xfrm>
        <a:prstGeom prst="hexagon">
          <a:avLst>
            <a:gd name="adj" fmla="val 28570"/>
            <a:gd name="vf" fmla="val 11547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M.Sc</a:t>
          </a:r>
          <a:r>
            <a:rPr lang="en-US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Chemistry with Analytical Chemistry as specialization </a:t>
          </a:r>
          <a:endParaRPr lang="en-US" sz="1600" kern="1200" dirty="0"/>
        </a:p>
      </dsp:txBody>
      <dsp:txXfrm>
        <a:off x="3483777" y="292770"/>
        <a:ext cx="1365250" cy="1181102"/>
      </dsp:txXfrm>
    </dsp:sp>
    <dsp:sp modelId="{AEE43AF3-F9D9-44C7-85BD-D5108C1FC1C2}">
      <dsp:nvSpPr>
        <dsp:cNvPr id="0" name=""/>
        <dsp:cNvSpPr/>
      </dsp:nvSpPr>
      <dsp:spPr>
        <a:xfrm>
          <a:off x="5573487" y="2443643"/>
          <a:ext cx="940181" cy="81009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7DA399-9884-4BC5-AB04-4082F2D2949D}">
      <dsp:nvSpPr>
        <dsp:cNvPr id="0" name=""/>
        <dsp:cNvSpPr/>
      </dsp:nvSpPr>
      <dsp:spPr>
        <a:xfrm>
          <a:off x="4968647" y="1110471"/>
          <a:ext cx="2042084" cy="1766642"/>
        </a:xfrm>
        <a:prstGeom prst="hexagon">
          <a:avLst>
            <a:gd name="adj" fmla="val 28570"/>
            <a:gd name="vf" fmla="val 11547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M.Sc</a:t>
          </a:r>
          <a:r>
            <a:rPr lang="en-US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Chemistry with Inorganic Chemistry as specialization</a:t>
          </a:r>
          <a:endParaRPr lang="en-US" sz="1600" kern="1200" dirty="0"/>
        </a:p>
      </dsp:txBody>
      <dsp:txXfrm>
        <a:off x="5307064" y="1403241"/>
        <a:ext cx="1365250" cy="1181102"/>
      </dsp:txXfrm>
    </dsp:sp>
    <dsp:sp modelId="{1613BBC4-A324-4B04-B592-9FCDC268EB79}">
      <dsp:nvSpPr>
        <dsp:cNvPr id="0" name=""/>
        <dsp:cNvSpPr/>
      </dsp:nvSpPr>
      <dsp:spPr>
        <a:xfrm>
          <a:off x="4811255" y="4153160"/>
          <a:ext cx="940181" cy="81009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BC3B9E-9935-49C5-917F-72A8F60F2C30}">
      <dsp:nvSpPr>
        <dsp:cNvPr id="0" name=""/>
        <dsp:cNvSpPr/>
      </dsp:nvSpPr>
      <dsp:spPr>
        <a:xfrm>
          <a:off x="5058887" y="3004189"/>
          <a:ext cx="2042084" cy="1766642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M.Sc</a:t>
          </a:r>
          <a:r>
            <a:rPr lang="en-US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Chemistry with Physical Chemistry as specialization </a:t>
          </a:r>
          <a:endParaRPr lang="en-US" sz="1600" kern="1200" dirty="0"/>
        </a:p>
      </dsp:txBody>
      <dsp:txXfrm>
        <a:off x="5397304" y="3296959"/>
        <a:ext cx="1365250" cy="1181102"/>
      </dsp:txXfrm>
    </dsp:sp>
    <dsp:sp modelId="{A536CFC0-A360-41B1-9484-7D960A1864A2}">
      <dsp:nvSpPr>
        <dsp:cNvPr id="0" name=""/>
        <dsp:cNvSpPr/>
      </dsp:nvSpPr>
      <dsp:spPr>
        <a:xfrm>
          <a:off x="2920458" y="4330614"/>
          <a:ext cx="940181" cy="81009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FDAFC3-54CF-4679-8472-26BAB2DDDF13}">
      <dsp:nvSpPr>
        <dsp:cNvPr id="0" name=""/>
        <dsp:cNvSpPr/>
      </dsp:nvSpPr>
      <dsp:spPr>
        <a:xfrm>
          <a:off x="3145360" y="4310560"/>
          <a:ext cx="2042084" cy="1766642"/>
        </a:xfrm>
        <a:prstGeom prst="hexagon">
          <a:avLst>
            <a:gd name="adj" fmla="val 28570"/>
            <a:gd name="vf" fmla="val 11547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Ph.D</a:t>
          </a:r>
          <a:r>
            <a:rPr lang="en-US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Chemistry</a:t>
          </a:r>
          <a:endParaRPr lang="en-US" sz="2000" kern="1200" dirty="0"/>
        </a:p>
      </dsp:txBody>
      <dsp:txXfrm>
        <a:off x="3483777" y="4603330"/>
        <a:ext cx="1365250" cy="1181102"/>
      </dsp:txXfrm>
    </dsp:sp>
    <dsp:sp modelId="{5D3DE2C2-EF06-4708-ABFF-9952E518C19D}">
      <dsp:nvSpPr>
        <dsp:cNvPr id="0" name=""/>
        <dsp:cNvSpPr/>
      </dsp:nvSpPr>
      <dsp:spPr>
        <a:xfrm>
          <a:off x="1805224" y="2816783"/>
          <a:ext cx="940181" cy="81009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2A5437-1E75-466A-A2E6-4D829D0A649D}">
      <dsp:nvSpPr>
        <dsp:cNvPr id="0" name=""/>
        <dsp:cNvSpPr/>
      </dsp:nvSpPr>
      <dsp:spPr>
        <a:xfrm>
          <a:off x="1263836" y="3223956"/>
          <a:ext cx="2042084" cy="1766642"/>
        </a:xfrm>
        <a:prstGeom prst="hexagon">
          <a:avLst>
            <a:gd name="adj" fmla="val 28570"/>
            <a:gd name="vf" fmla="val 11547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M.Sc</a:t>
          </a:r>
          <a:r>
            <a:rPr lang="en-US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Chemistry with Organic Chemistry as specialization </a:t>
          </a:r>
          <a:endParaRPr lang="en-US" sz="1600" kern="1200" dirty="0"/>
        </a:p>
      </dsp:txBody>
      <dsp:txXfrm>
        <a:off x="1602253" y="3516726"/>
        <a:ext cx="1365250" cy="1181102"/>
      </dsp:txXfrm>
    </dsp:sp>
    <dsp:sp modelId="{3629795C-9147-4500-B638-4318744AC092}">
      <dsp:nvSpPr>
        <dsp:cNvPr id="0" name=""/>
        <dsp:cNvSpPr/>
      </dsp:nvSpPr>
      <dsp:spPr>
        <a:xfrm>
          <a:off x="1263836" y="1084173"/>
          <a:ext cx="2042084" cy="1766642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M.Sc</a:t>
          </a:r>
          <a:r>
            <a:rPr lang="en-US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Chemistry with Analysis of Foods and Drugs as specialization </a:t>
          </a:r>
          <a:endParaRPr lang="en-US" sz="1600" kern="1200" dirty="0"/>
        </a:p>
      </dsp:txBody>
      <dsp:txXfrm>
        <a:off x="1602253" y="1376943"/>
        <a:ext cx="1365250" cy="11811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031AF0-EF7B-47EB-8EEE-F7D6389F7247}">
      <dsp:nvSpPr>
        <dsp:cNvPr id="0" name=""/>
        <dsp:cNvSpPr/>
      </dsp:nvSpPr>
      <dsp:spPr>
        <a:xfrm>
          <a:off x="0" y="0"/>
          <a:ext cx="9548037" cy="544984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Recognition of the department by funding agencies</a:t>
          </a:r>
          <a:endParaRPr lang="en-US" sz="4700" kern="1200" dirty="0"/>
        </a:p>
      </dsp:txBody>
      <dsp:txXfrm>
        <a:off x="0" y="0"/>
        <a:ext cx="9548037" cy="1634953"/>
      </dsp:txXfrm>
    </dsp:sp>
    <dsp:sp modelId="{9B428480-AF92-4B91-A112-0E4DD2675031}">
      <dsp:nvSpPr>
        <dsp:cNvPr id="0" name=""/>
        <dsp:cNvSpPr/>
      </dsp:nvSpPr>
      <dsp:spPr>
        <a:xfrm>
          <a:off x="954803" y="1636550"/>
          <a:ext cx="7638430" cy="1643202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23825" rIns="165100" bIns="123825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DST-FIST</a:t>
          </a:r>
          <a:endParaRPr lang="en-US" sz="6500" kern="1200" dirty="0"/>
        </a:p>
      </dsp:txBody>
      <dsp:txXfrm>
        <a:off x="1002931" y="1684678"/>
        <a:ext cx="7542174" cy="1546946"/>
      </dsp:txXfrm>
    </dsp:sp>
    <dsp:sp modelId="{C868D7BA-B640-4F68-8CAD-50FA624C89A6}">
      <dsp:nvSpPr>
        <dsp:cNvPr id="0" name=""/>
        <dsp:cNvSpPr/>
      </dsp:nvSpPr>
      <dsp:spPr>
        <a:xfrm>
          <a:off x="954803" y="3532553"/>
          <a:ext cx="7638430" cy="1643202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23825" rIns="165100" bIns="123825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UGC-SAP-DRS</a:t>
          </a:r>
          <a:endParaRPr lang="en-US" sz="6500" kern="1200" dirty="0"/>
        </a:p>
      </dsp:txBody>
      <dsp:txXfrm>
        <a:off x="1002931" y="3580681"/>
        <a:ext cx="7542174" cy="15469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59C719-C399-4112-B825-4ED5E59F6EF0}">
      <dsp:nvSpPr>
        <dsp:cNvPr id="0" name=""/>
        <dsp:cNvSpPr/>
      </dsp:nvSpPr>
      <dsp:spPr>
        <a:xfrm rot="5400000">
          <a:off x="5750784" y="-2148555"/>
          <a:ext cx="1397000" cy="606991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PO6 has an attainment of 2.73, which is less compared to others, project work has been implemented in the next year syllabus</a:t>
          </a:r>
          <a:endParaRPr lang="en-US" sz="2300" kern="1200" dirty="0">
            <a:solidFill>
              <a:srgbClr val="002060"/>
            </a:solidFill>
          </a:endParaRPr>
        </a:p>
      </dsp:txBody>
      <dsp:txXfrm rot="-5400000">
        <a:off x="3414327" y="256098"/>
        <a:ext cx="6001718" cy="1260608"/>
      </dsp:txXfrm>
    </dsp:sp>
    <dsp:sp modelId="{D3BABCAE-7919-4A9F-AF3F-857A269ADB3B}">
      <dsp:nvSpPr>
        <dsp:cNvPr id="0" name=""/>
        <dsp:cNvSpPr/>
      </dsp:nvSpPr>
      <dsp:spPr>
        <a:xfrm>
          <a:off x="0" y="2645"/>
          <a:ext cx="3414327" cy="1746250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rgbClr val="051BBB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Ability to conduct experiments </a:t>
          </a:r>
          <a:endParaRPr lang="en-US" sz="2800" kern="1200" dirty="0">
            <a:solidFill>
              <a:srgbClr val="051BBB"/>
            </a:solidFill>
          </a:endParaRPr>
        </a:p>
      </dsp:txBody>
      <dsp:txXfrm>
        <a:off x="85245" y="87890"/>
        <a:ext cx="3243837" cy="1575760"/>
      </dsp:txXfrm>
    </dsp:sp>
    <dsp:sp modelId="{F25160C9-9FD9-4F2E-8F61-6EB202A1F263}">
      <dsp:nvSpPr>
        <dsp:cNvPr id="0" name=""/>
        <dsp:cNvSpPr/>
      </dsp:nvSpPr>
      <dsp:spPr>
        <a:xfrm rot="5400000">
          <a:off x="5750784" y="-325623"/>
          <a:ext cx="1397000" cy="606991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PO5 has an attainment of 2.79, which is less compared to others, MOOCS has been implemented in the next year syllabus</a:t>
          </a:r>
          <a:endParaRPr lang="en-US" sz="2300" kern="1200" dirty="0">
            <a:solidFill>
              <a:srgbClr val="002060"/>
            </a:solidFill>
          </a:endParaRPr>
        </a:p>
      </dsp:txBody>
      <dsp:txXfrm rot="-5400000">
        <a:off x="3414327" y="2079030"/>
        <a:ext cx="6001718" cy="1260608"/>
      </dsp:txXfrm>
    </dsp:sp>
    <dsp:sp modelId="{CCCCA5F8-ED3C-422F-AA0D-BBEDD34AFE97}">
      <dsp:nvSpPr>
        <dsp:cNvPr id="0" name=""/>
        <dsp:cNvSpPr/>
      </dsp:nvSpPr>
      <dsp:spPr>
        <a:xfrm>
          <a:off x="0" y="1836208"/>
          <a:ext cx="3414327" cy="1746250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Critical thinking and analytical skills </a:t>
          </a:r>
          <a:endParaRPr lang="en-US" sz="2800" kern="1200" dirty="0"/>
        </a:p>
      </dsp:txBody>
      <dsp:txXfrm>
        <a:off x="85245" y="1921453"/>
        <a:ext cx="3243837" cy="1575760"/>
      </dsp:txXfrm>
    </dsp:sp>
    <dsp:sp modelId="{A83E3002-4112-464A-9982-FFCDF55C6F05}">
      <dsp:nvSpPr>
        <dsp:cNvPr id="0" name=""/>
        <dsp:cNvSpPr/>
      </dsp:nvSpPr>
      <dsp:spPr>
        <a:xfrm rot="5400000">
          <a:off x="5750784" y="1507938"/>
          <a:ext cx="1397000" cy="606991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PO7 has an attainment of 2.76, which is less compared to others, MOOCS has been implemented in the next year syllabus</a:t>
          </a:r>
          <a:endParaRPr lang="en-US" sz="2300" kern="1200" dirty="0">
            <a:solidFill>
              <a:srgbClr val="002060"/>
            </a:solidFill>
          </a:endParaRPr>
        </a:p>
      </dsp:txBody>
      <dsp:txXfrm rot="-5400000">
        <a:off x="3414327" y="3912591"/>
        <a:ext cx="6001718" cy="1260608"/>
      </dsp:txXfrm>
    </dsp:sp>
    <dsp:sp modelId="{E419E500-D11E-45C3-A52B-81FF05F23FCD}">
      <dsp:nvSpPr>
        <dsp:cNvPr id="0" name=""/>
        <dsp:cNvSpPr/>
      </dsp:nvSpPr>
      <dsp:spPr>
        <a:xfrm>
          <a:off x="0" y="3669771"/>
          <a:ext cx="3414327" cy="17462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Ability to perform accurate quantitative measurements</a:t>
          </a:r>
          <a:endParaRPr lang="en-US" sz="2800" kern="1200" dirty="0"/>
        </a:p>
      </dsp:txBody>
      <dsp:txXfrm>
        <a:off x="85245" y="3755016"/>
        <a:ext cx="3243837" cy="15757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59C719-C399-4112-B825-4ED5E59F6EF0}">
      <dsp:nvSpPr>
        <dsp:cNvPr id="0" name=""/>
        <dsp:cNvSpPr/>
      </dsp:nvSpPr>
      <dsp:spPr>
        <a:xfrm rot="5400000">
          <a:off x="5750784" y="-2148555"/>
          <a:ext cx="1397000" cy="606991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PO6 has an attainment of 2.89, which is increased  than the previous year due to the implementation of  project work in the syllabus</a:t>
          </a:r>
          <a:endParaRPr lang="en-US" sz="2200" kern="1200" dirty="0">
            <a:solidFill>
              <a:srgbClr val="002060"/>
            </a:solidFill>
          </a:endParaRPr>
        </a:p>
      </dsp:txBody>
      <dsp:txXfrm rot="-5400000">
        <a:off x="3414327" y="256098"/>
        <a:ext cx="6001718" cy="1260608"/>
      </dsp:txXfrm>
    </dsp:sp>
    <dsp:sp modelId="{D3BABCAE-7919-4A9F-AF3F-857A269ADB3B}">
      <dsp:nvSpPr>
        <dsp:cNvPr id="0" name=""/>
        <dsp:cNvSpPr/>
      </dsp:nvSpPr>
      <dsp:spPr>
        <a:xfrm>
          <a:off x="0" y="2645"/>
          <a:ext cx="3414327" cy="1746250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rgbClr val="051BBB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Ability to conduct experiments </a:t>
          </a:r>
          <a:endParaRPr lang="en-US" sz="2800" kern="1200" dirty="0">
            <a:solidFill>
              <a:srgbClr val="051BBB"/>
            </a:solidFill>
          </a:endParaRPr>
        </a:p>
      </dsp:txBody>
      <dsp:txXfrm>
        <a:off x="85245" y="87890"/>
        <a:ext cx="3243837" cy="1575760"/>
      </dsp:txXfrm>
    </dsp:sp>
    <dsp:sp modelId="{F25160C9-9FD9-4F2E-8F61-6EB202A1F263}">
      <dsp:nvSpPr>
        <dsp:cNvPr id="0" name=""/>
        <dsp:cNvSpPr/>
      </dsp:nvSpPr>
      <dsp:spPr>
        <a:xfrm rot="5400000">
          <a:off x="5750784" y="-325623"/>
          <a:ext cx="1397000" cy="606991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PO5 has an attainment of 2.79, same as the previous year due to the implementation of  MOOCS in the syllabus</a:t>
          </a:r>
          <a:endParaRPr lang="en-US" sz="2200" kern="1200" dirty="0">
            <a:solidFill>
              <a:srgbClr val="002060"/>
            </a:solidFill>
          </a:endParaRPr>
        </a:p>
      </dsp:txBody>
      <dsp:txXfrm rot="-5400000">
        <a:off x="3414327" y="2079030"/>
        <a:ext cx="6001718" cy="1260608"/>
      </dsp:txXfrm>
    </dsp:sp>
    <dsp:sp modelId="{CCCCA5F8-ED3C-422F-AA0D-BBEDD34AFE97}">
      <dsp:nvSpPr>
        <dsp:cNvPr id="0" name=""/>
        <dsp:cNvSpPr/>
      </dsp:nvSpPr>
      <dsp:spPr>
        <a:xfrm>
          <a:off x="0" y="1836208"/>
          <a:ext cx="3414327" cy="1746250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Critical thinking and analytical skills </a:t>
          </a:r>
          <a:endParaRPr lang="en-US" sz="2800" kern="1200" dirty="0"/>
        </a:p>
      </dsp:txBody>
      <dsp:txXfrm>
        <a:off x="85245" y="1921453"/>
        <a:ext cx="3243837" cy="1575760"/>
      </dsp:txXfrm>
    </dsp:sp>
    <dsp:sp modelId="{A83E3002-4112-464A-9982-FFCDF55C6F05}">
      <dsp:nvSpPr>
        <dsp:cNvPr id="0" name=""/>
        <dsp:cNvSpPr/>
      </dsp:nvSpPr>
      <dsp:spPr>
        <a:xfrm rot="5400000">
          <a:off x="5750784" y="1507938"/>
          <a:ext cx="1397000" cy="606991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PO7 has an attainment of 2.87, increased  than the previous year due to the implementation of  MOOCS  in the syllabus</a:t>
          </a:r>
          <a:endParaRPr lang="en-US" sz="2200" kern="1200" dirty="0">
            <a:solidFill>
              <a:srgbClr val="002060"/>
            </a:solidFill>
          </a:endParaRPr>
        </a:p>
      </dsp:txBody>
      <dsp:txXfrm rot="-5400000">
        <a:off x="3414327" y="3912591"/>
        <a:ext cx="6001718" cy="1260608"/>
      </dsp:txXfrm>
    </dsp:sp>
    <dsp:sp modelId="{E419E500-D11E-45C3-A52B-81FF05F23FCD}">
      <dsp:nvSpPr>
        <dsp:cNvPr id="0" name=""/>
        <dsp:cNvSpPr/>
      </dsp:nvSpPr>
      <dsp:spPr>
        <a:xfrm>
          <a:off x="0" y="3669771"/>
          <a:ext cx="3414327" cy="17462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Ability to perform accurate quantitative measurements</a:t>
          </a:r>
          <a:endParaRPr lang="en-US" sz="2800" kern="1200" dirty="0"/>
        </a:p>
      </dsp:txBody>
      <dsp:txXfrm>
        <a:off x="85245" y="3755016"/>
        <a:ext cx="3243837" cy="157576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B40463-6655-410B-8B1F-217B03E74BB9}">
      <dsp:nvSpPr>
        <dsp:cNvPr id="0" name=""/>
        <dsp:cNvSpPr/>
      </dsp:nvSpPr>
      <dsp:spPr>
        <a:xfrm rot="16200000">
          <a:off x="-1418497" y="1419489"/>
          <a:ext cx="5418667" cy="2579687"/>
        </a:xfrm>
        <a:prstGeom prst="flowChartManualOperation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0" rIns="170151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Encourage to present papers in Journals/ Conferences/ Competitions</a:t>
          </a:r>
          <a:endParaRPr lang="en-US" sz="2700" kern="1200" dirty="0"/>
        </a:p>
      </dsp:txBody>
      <dsp:txXfrm rot="5400000">
        <a:off x="993" y="1083732"/>
        <a:ext cx="2579687" cy="3251201"/>
      </dsp:txXfrm>
    </dsp:sp>
    <dsp:sp modelId="{D40FFCDD-74EE-4EC3-876D-DF46E52673C2}">
      <dsp:nvSpPr>
        <dsp:cNvPr id="0" name=""/>
        <dsp:cNvSpPr/>
      </dsp:nvSpPr>
      <dsp:spPr>
        <a:xfrm rot="16200000">
          <a:off x="1354666" y="1419489"/>
          <a:ext cx="5418667" cy="2579687"/>
        </a:xfrm>
        <a:prstGeom prst="flowChartManualOperation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0" rIns="170151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Guidance for GATE/ CSIR  NET competitive Examination</a:t>
          </a:r>
          <a:endParaRPr lang="en-US" sz="2700" kern="1200" dirty="0"/>
        </a:p>
      </dsp:txBody>
      <dsp:txXfrm rot="5400000">
        <a:off x="2774156" y="1083732"/>
        <a:ext cx="2579687" cy="3251201"/>
      </dsp:txXfrm>
    </dsp:sp>
    <dsp:sp modelId="{F36F34D9-69E5-4CC9-AA8F-28DF1259BE33}">
      <dsp:nvSpPr>
        <dsp:cNvPr id="0" name=""/>
        <dsp:cNvSpPr/>
      </dsp:nvSpPr>
      <dsp:spPr>
        <a:xfrm rot="16200000">
          <a:off x="4127830" y="1419489"/>
          <a:ext cx="5418667" cy="2579687"/>
        </a:xfrm>
        <a:prstGeom prst="flowChartManualOperation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0" rIns="170151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Individual guidance for   summer research/career building apart from placements in the campus</a:t>
          </a:r>
          <a:endParaRPr lang="en-US" sz="2700" kern="1200" dirty="0"/>
        </a:p>
      </dsp:txBody>
      <dsp:txXfrm rot="5400000">
        <a:off x="5547320" y="1083732"/>
        <a:ext cx="2579687" cy="325120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30C8BD-BE97-4405-B41D-390706E149E6}">
      <dsp:nvSpPr>
        <dsp:cNvPr id="0" name=""/>
        <dsp:cNvSpPr/>
      </dsp:nvSpPr>
      <dsp:spPr>
        <a:xfrm>
          <a:off x="3780580" y="3114581"/>
          <a:ext cx="2612853" cy="2612853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600" b="1" kern="1200" dirty="0" smtClean="0">
              <a:solidFill>
                <a:schemeClr val="accent5">
                  <a:lumMod val="75000"/>
                </a:schemeClr>
              </a:solidFill>
            </a:rPr>
            <a:t>Improved Performance for slow learners</a:t>
          </a:r>
          <a:endParaRPr lang="en-US" sz="2600" b="1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4163223" y="3497224"/>
        <a:ext cx="1847567" cy="1847567"/>
      </dsp:txXfrm>
    </dsp:sp>
    <dsp:sp modelId="{08803E2C-BCC7-440E-9B3B-99A79DA04C62}">
      <dsp:nvSpPr>
        <dsp:cNvPr id="0" name=""/>
        <dsp:cNvSpPr/>
      </dsp:nvSpPr>
      <dsp:spPr>
        <a:xfrm rot="12900000">
          <a:off x="2098450" y="2657697"/>
          <a:ext cx="2004065" cy="744663"/>
        </a:xfrm>
        <a:prstGeom prst="lef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7A89FB-CC61-4C3C-9E66-7EF217D0FCF8}">
      <dsp:nvSpPr>
        <dsp:cNvPr id="0" name=""/>
        <dsp:cNvSpPr/>
      </dsp:nvSpPr>
      <dsp:spPr>
        <a:xfrm>
          <a:off x="1038560" y="1462402"/>
          <a:ext cx="2482211" cy="1985768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chemeClr val="bg1"/>
              </a:solidFill>
            </a:rPr>
            <a:t>Assignments/ previous years question/</a:t>
          </a:r>
          <a:r>
            <a:rPr lang="en-US" sz="2300" kern="1200" dirty="0" err="1" smtClean="0">
              <a:solidFill>
                <a:schemeClr val="bg1"/>
              </a:solidFill>
            </a:rPr>
            <a:t>midexam</a:t>
          </a:r>
          <a:r>
            <a:rPr lang="en-US" sz="2300" kern="1200" dirty="0" smtClean="0">
              <a:solidFill>
                <a:schemeClr val="bg1"/>
              </a:solidFill>
            </a:rPr>
            <a:t> papers </a:t>
          </a:r>
          <a:endParaRPr lang="en-US" sz="2300" kern="1200" dirty="0">
            <a:solidFill>
              <a:schemeClr val="bg1"/>
            </a:solidFill>
          </a:endParaRPr>
        </a:p>
      </dsp:txBody>
      <dsp:txXfrm>
        <a:off x="1096721" y="1520563"/>
        <a:ext cx="2365889" cy="1869446"/>
      </dsp:txXfrm>
    </dsp:sp>
    <dsp:sp modelId="{2CAD98F9-B326-4789-9A64-18BCD315353C}">
      <dsp:nvSpPr>
        <dsp:cNvPr id="0" name=""/>
        <dsp:cNvSpPr/>
      </dsp:nvSpPr>
      <dsp:spPr>
        <a:xfrm rot="16200000">
          <a:off x="4084974" y="1623578"/>
          <a:ext cx="2004065" cy="744663"/>
        </a:xfrm>
        <a:prstGeom prst="lef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BB2F99-5877-4BB6-8E99-E878BCA69359}">
      <dsp:nvSpPr>
        <dsp:cNvPr id="0" name=""/>
        <dsp:cNvSpPr/>
      </dsp:nvSpPr>
      <dsp:spPr>
        <a:xfrm>
          <a:off x="3845901" y="992"/>
          <a:ext cx="2482211" cy="1985768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chemeClr val="bg1"/>
              </a:solidFill>
            </a:rPr>
            <a:t>Fortnightly Remedial classes</a:t>
          </a:r>
          <a:endParaRPr lang="en-US" sz="2300" kern="1200" dirty="0">
            <a:solidFill>
              <a:schemeClr val="bg1"/>
            </a:solidFill>
          </a:endParaRPr>
        </a:p>
      </dsp:txBody>
      <dsp:txXfrm>
        <a:off x="3904062" y="59153"/>
        <a:ext cx="2365889" cy="1869446"/>
      </dsp:txXfrm>
    </dsp:sp>
    <dsp:sp modelId="{01882C01-F6CA-4140-9F37-4982FD62379A}">
      <dsp:nvSpPr>
        <dsp:cNvPr id="0" name=""/>
        <dsp:cNvSpPr/>
      </dsp:nvSpPr>
      <dsp:spPr>
        <a:xfrm rot="19500000">
          <a:off x="6071498" y="2657697"/>
          <a:ext cx="2004065" cy="744663"/>
        </a:xfrm>
        <a:prstGeom prst="lef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DDF357-F901-4BB1-AC29-6C6815BD240A}">
      <dsp:nvSpPr>
        <dsp:cNvPr id="0" name=""/>
        <dsp:cNvSpPr/>
      </dsp:nvSpPr>
      <dsp:spPr>
        <a:xfrm>
          <a:off x="6653242" y="1462402"/>
          <a:ext cx="2482211" cy="1985768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chemeClr val="bg1"/>
              </a:solidFill>
            </a:rPr>
            <a:t>Individual Counseling</a:t>
          </a:r>
          <a:endParaRPr lang="en-US" sz="2300" kern="1200" dirty="0">
            <a:solidFill>
              <a:schemeClr val="bg1"/>
            </a:solidFill>
          </a:endParaRPr>
        </a:p>
      </dsp:txBody>
      <dsp:txXfrm>
        <a:off x="6711403" y="1520563"/>
        <a:ext cx="2365889" cy="186944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7BDE62-B8F1-4553-9569-440FEE147037}">
      <dsp:nvSpPr>
        <dsp:cNvPr id="0" name=""/>
        <dsp:cNvSpPr/>
      </dsp:nvSpPr>
      <dsp:spPr>
        <a:xfrm>
          <a:off x="26420" y="2379661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Times New Roman" pitchFamily="18" charset="0"/>
              <a:cs typeface="Times New Roman" pitchFamily="18" charset="0"/>
            </a:rPr>
            <a:t>Semester-wise examination</a:t>
          </a:r>
          <a:endParaRPr lang="en-US" sz="3200" kern="1200" dirty="0"/>
        </a:p>
      </dsp:txBody>
      <dsp:txXfrm>
        <a:off x="26420" y="2379661"/>
        <a:ext cx="3286125" cy="1971675"/>
      </dsp:txXfrm>
    </dsp:sp>
    <dsp:sp modelId="{41980A70-95B8-436E-8453-12BC48266DF3}">
      <dsp:nvSpPr>
        <dsp:cNvPr id="0" name=""/>
        <dsp:cNvSpPr/>
      </dsp:nvSpPr>
      <dsp:spPr>
        <a:xfrm>
          <a:off x="3572707" y="0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Times New Roman" pitchFamily="18" charset="0"/>
              <a:cs typeface="Times New Roman" pitchFamily="18" charset="0"/>
            </a:rPr>
            <a:t>Assignments</a:t>
          </a:r>
          <a:endParaRPr lang="en-US" sz="3200" kern="1200" dirty="0"/>
        </a:p>
      </dsp:txBody>
      <dsp:txXfrm>
        <a:off x="3572707" y="0"/>
        <a:ext cx="3286125" cy="1971675"/>
      </dsp:txXfrm>
    </dsp:sp>
    <dsp:sp modelId="{34AF8FF8-F35E-4FE7-B9DD-1C90B4D5263A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Times New Roman" pitchFamily="18" charset="0"/>
              <a:cs typeface="Times New Roman" pitchFamily="18" charset="0"/>
            </a:rPr>
            <a:t>Two Mid examinations</a:t>
          </a:r>
          <a:endParaRPr lang="en-US" sz="3200" kern="1200" dirty="0"/>
        </a:p>
      </dsp:txBody>
      <dsp:txXfrm>
        <a:off x="7229475" y="39687"/>
        <a:ext cx="3286125" cy="1971675"/>
      </dsp:txXfrm>
    </dsp:sp>
    <dsp:sp modelId="{D0644FCC-B0E0-4B71-A113-0F8979F8E26F}">
      <dsp:nvSpPr>
        <dsp:cNvPr id="0" name=""/>
        <dsp:cNvSpPr/>
      </dsp:nvSpPr>
      <dsp:spPr>
        <a:xfrm>
          <a:off x="26420" y="58174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Times New Roman" pitchFamily="18" charset="0"/>
              <a:cs typeface="Times New Roman" pitchFamily="18" charset="0"/>
            </a:rPr>
            <a:t>Continuous assessment for laboratory and theory courses</a:t>
          </a:r>
          <a:endParaRPr lang="en-US" sz="3200" kern="1200" dirty="0"/>
        </a:p>
      </dsp:txBody>
      <dsp:txXfrm>
        <a:off x="26420" y="58174"/>
        <a:ext cx="3286125" cy="1971675"/>
      </dsp:txXfrm>
    </dsp:sp>
    <dsp:sp modelId="{608DD70C-E6AE-41AB-A6A5-3329941FB2E1}">
      <dsp:nvSpPr>
        <dsp:cNvPr id="0" name=""/>
        <dsp:cNvSpPr/>
      </dsp:nvSpPr>
      <dsp:spPr>
        <a:xfrm>
          <a:off x="3614737" y="2339974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Times New Roman" pitchFamily="18" charset="0"/>
              <a:cs typeface="Times New Roman" pitchFamily="18" charset="0"/>
            </a:rPr>
            <a:t>External valuation of semester end examination</a:t>
          </a:r>
          <a:endParaRPr lang="en-US" sz="3200" kern="1200" dirty="0"/>
        </a:p>
      </dsp:txBody>
      <dsp:txXfrm>
        <a:off x="3614737" y="2339974"/>
        <a:ext cx="3286125" cy="1971675"/>
      </dsp:txXfrm>
    </dsp:sp>
    <dsp:sp modelId="{F028FC05-C5F9-40A9-85B8-73E6A1A16716}">
      <dsp:nvSpPr>
        <dsp:cNvPr id="0" name=""/>
        <dsp:cNvSpPr/>
      </dsp:nvSpPr>
      <dsp:spPr>
        <a:xfrm>
          <a:off x="7229475" y="2339974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Times New Roman" pitchFamily="18" charset="0"/>
              <a:cs typeface="Times New Roman" pitchFamily="18" charset="0"/>
            </a:rPr>
            <a:t>Comprehensive Grading is adopted</a:t>
          </a:r>
          <a:endParaRPr lang="en-US" sz="3200" kern="1200" dirty="0"/>
        </a:p>
      </dsp:txBody>
      <dsp:txXfrm>
        <a:off x="7229475" y="2339974"/>
        <a:ext cx="3286125" cy="1971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0.74299</cdr:x>
      <cdr:y>0.1199</cdr:y>
    </cdr:from>
    <cdr:to>
      <cdr:x>0.9517</cdr:x>
      <cdr:y>0.2016</cdr:y>
    </cdr:to>
    <cdr:sp macro="" textlink="">
      <cdr:nvSpPr>
        <cdr:cNvPr id="2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595616" y="708230"/>
          <a:ext cx="2133600" cy="482600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="horz" wrap="square" lIns="91440" tIns="45720" rIns="91440" bIns="45720" numCol="1" anchor="ctr" anchorCtr="0" compatLnSpc="1">
          <a:prstTxWarp prst="textNoShape">
            <a:avLst/>
          </a:prstTxWarp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ts val="800"/>
            </a:spcAft>
            <a:buClrTx/>
            <a:buSzTx/>
            <a:buFontTx/>
            <a:buNone/>
            <a:tabLst/>
          </a:pPr>
          <a:r>
            <a:rPr kumimoji="0" lang="en-IN" altLang="en-US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rPr>
            <a:t> X-Axis = PO number</a:t>
          </a:r>
          <a:endParaRPr kumimoji="0" lang="en-IN" altLang="en-US" sz="11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  <a:p xmlns:a="http://schemas.openxmlformats.org/drawingml/2006/main"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ts val="800"/>
            </a:spcAft>
            <a:buClrTx/>
            <a:buSzTx/>
            <a:buFontTx/>
            <a:buNone/>
            <a:tabLst/>
          </a:pPr>
          <a:r>
            <a:rPr kumimoji="0" lang="en-IN" altLang="en-US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rPr>
            <a:t> Y-Axis = PO Attainment value</a:t>
          </a:r>
          <a:endParaRPr kumimoji="0" lang="en-US" altLang="en-US" sz="18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0.70221</cdr:x>
      <cdr:y>0.39148</cdr:y>
    </cdr:from>
    <cdr:to>
      <cdr:x>0.92446</cdr:x>
      <cdr:y>0.44388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163613" y="2076226"/>
          <a:ext cx="1317812" cy="2779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IN" sz="1400" dirty="0" smtClean="0"/>
            <a:t>Analytical chemistry</a:t>
          </a:r>
          <a:endParaRPr lang="en-IN" sz="14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44AE2-62EF-4006-899C-145F890E8CB2}" type="datetimeFigureOut">
              <a:rPr lang="en-IN" smtClean="0"/>
              <a:pPr/>
              <a:t>07-11-2023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81DE4-C114-4336-A486-0A0C03A98D3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42755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580A-B63D-4F01-BA8B-399143D86D8B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233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580A-B63D-4F01-BA8B-399143D86D8B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580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580A-B63D-4F01-BA8B-399143D86D8B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39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07-11-2023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79697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07-11-2023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58611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07-11-2023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38898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zon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B9EF4E7-F4EF-FFCD-9B0C-961E519F6DDD}"/>
              </a:ext>
            </a:extLst>
          </p:cNvPr>
          <p:cNvSpPr/>
          <p:nvPr userDrawn="1"/>
        </p:nvSpPr>
        <p:spPr>
          <a:xfrm>
            <a:off x="5791200" y="0"/>
            <a:ext cx="64008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8" y="4014216"/>
            <a:ext cx="4160520" cy="1828800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CA7A15A-B484-E46E-FF4D-179F31F17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98080" y="621792"/>
            <a:ext cx="4114800" cy="347472"/>
          </a:xfrm>
          <a:custGeom>
            <a:avLst/>
            <a:gdLst>
              <a:gd name="connsiteX0" fmla="*/ 0 w 4495744"/>
              <a:gd name="connsiteY0" fmla="*/ 0 h 4648200"/>
              <a:gd name="connsiteX1" fmla="*/ 4495744 w 4495744"/>
              <a:gd name="connsiteY1" fmla="*/ 0 h 4648200"/>
              <a:gd name="connsiteX2" fmla="*/ 4495744 w 4495744"/>
              <a:gd name="connsiteY2" fmla="*/ 4648200 h 4648200"/>
              <a:gd name="connsiteX3" fmla="*/ 0 w 4495744"/>
              <a:gd name="connsiteY3" fmla="*/ 464820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5744" h="4648200">
                <a:moveTo>
                  <a:pt x="0" y="0"/>
                </a:moveTo>
                <a:lnTo>
                  <a:pt x="4495744" y="0"/>
                </a:lnTo>
                <a:lnTo>
                  <a:pt x="4495744" y="4648200"/>
                </a:lnTo>
                <a:lnTo>
                  <a:pt x="0" y="4648200"/>
                </a:lnTo>
                <a:close/>
              </a:path>
            </a:pathLst>
          </a:custGeom>
          <a:noFill/>
        </p:spPr>
        <p:txBody>
          <a:bodyPr wrap="square" lIns="0" tIns="0" rIns="0" anchor="b">
            <a:noAutofit/>
          </a:bodyPr>
          <a:lstStyle>
            <a:lvl1pPr marL="0" indent="0">
              <a:lnSpc>
                <a:spcPts val="1720"/>
              </a:lnSpc>
              <a:buNone/>
              <a:defRPr sz="2000" b="0" i="0" cap="all" spc="200" baseline="0">
                <a:latin typeface="+mj-lt"/>
                <a:cs typeface="Posterama" panose="020B0504020200020000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98080" y="1069848"/>
            <a:ext cx="3886200" cy="152704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/>
            </a:lvl1pPr>
            <a:lvl2pPr marL="228600">
              <a:lnSpc>
                <a:spcPct val="100000"/>
              </a:lnSpc>
              <a:defRPr sz="1400"/>
            </a:lvl2pPr>
            <a:lvl3pPr marL="457200">
              <a:lnSpc>
                <a:spcPct val="100000"/>
              </a:lnSpc>
              <a:defRPr sz="1400"/>
            </a:lvl3pPr>
            <a:lvl4pPr marL="685800">
              <a:lnSpc>
                <a:spcPct val="100000"/>
              </a:lnSpc>
              <a:defRPr sz="1400"/>
            </a:lvl4pPr>
            <a:lvl5pPr marL="1143000"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123542D-139D-45CC-7853-FE3702B4BB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98080" y="3172968"/>
            <a:ext cx="4114800" cy="347472"/>
          </a:xfrm>
          <a:custGeom>
            <a:avLst/>
            <a:gdLst>
              <a:gd name="connsiteX0" fmla="*/ 0 w 4495744"/>
              <a:gd name="connsiteY0" fmla="*/ 0 h 4648200"/>
              <a:gd name="connsiteX1" fmla="*/ 4495744 w 4495744"/>
              <a:gd name="connsiteY1" fmla="*/ 0 h 4648200"/>
              <a:gd name="connsiteX2" fmla="*/ 4495744 w 4495744"/>
              <a:gd name="connsiteY2" fmla="*/ 4648200 h 4648200"/>
              <a:gd name="connsiteX3" fmla="*/ 0 w 4495744"/>
              <a:gd name="connsiteY3" fmla="*/ 464820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5744" h="4648200">
                <a:moveTo>
                  <a:pt x="0" y="0"/>
                </a:moveTo>
                <a:lnTo>
                  <a:pt x="4495744" y="0"/>
                </a:lnTo>
                <a:lnTo>
                  <a:pt x="4495744" y="4648200"/>
                </a:lnTo>
                <a:lnTo>
                  <a:pt x="0" y="4648200"/>
                </a:lnTo>
                <a:close/>
              </a:path>
            </a:pathLst>
          </a:custGeom>
          <a:noFill/>
        </p:spPr>
        <p:txBody>
          <a:bodyPr wrap="square" lIns="0" tIns="0" rIns="0" anchor="b" anchorCtr="0">
            <a:noAutofit/>
          </a:bodyPr>
          <a:lstStyle>
            <a:lvl1pPr marL="0" indent="0">
              <a:lnSpc>
                <a:spcPts val="1720"/>
              </a:lnSpc>
              <a:buNone/>
              <a:defRPr sz="2000" b="0" i="0" cap="all" spc="200" baseline="0">
                <a:latin typeface="+mj-lt"/>
                <a:cs typeface="Posterama" panose="020B0504020200020000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98080" y="3621024"/>
            <a:ext cx="3886200" cy="117957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/>
            </a:lvl1pPr>
            <a:lvl2pPr marL="228600">
              <a:lnSpc>
                <a:spcPct val="100000"/>
              </a:lnSpc>
              <a:defRPr sz="1400"/>
            </a:lvl2pPr>
            <a:lvl3pPr marL="457200">
              <a:lnSpc>
                <a:spcPct val="100000"/>
              </a:lnSpc>
              <a:defRPr sz="1400"/>
            </a:lvl3pPr>
            <a:lvl4pPr marL="685800">
              <a:lnSpc>
                <a:spcPct val="100000"/>
              </a:lnSpc>
              <a:defRPr sz="1400"/>
            </a:lvl4pPr>
            <a:lvl5pPr marL="1143000"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59A9D2-C6ED-A99E-6041-56B5688418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71F094C-919A-3E78-DE58-27C2B997C94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D6DBECB-0E53-C186-A485-96A8FC1252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98448" y="612648"/>
            <a:ext cx="3200400" cy="3200400"/>
          </a:xfrm>
          <a:prstGeom prst="ellipse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F0B28D44-29B3-3396-973D-82E3611612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98080" y="5129784"/>
            <a:ext cx="4114800" cy="347472"/>
          </a:xfrm>
          <a:custGeom>
            <a:avLst/>
            <a:gdLst>
              <a:gd name="connsiteX0" fmla="*/ 0 w 4495744"/>
              <a:gd name="connsiteY0" fmla="*/ 0 h 4648200"/>
              <a:gd name="connsiteX1" fmla="*/ 4495744 w 4495744"/>
              <a:gd name="connsiteY1" fmla="*/ 0 h 4648200"/>
              <a:gd name="connsiteX2" fmla="*/ 4495744 w 4495744"/>
              <a:gd name="connsiteY2" fmla="*/ 4648200 h 4648200"/>
              <a:gd name="connsiteX3" fmla="*/ 0 w 4495744"/>
              <a:gd name="connsiteY3" fmla="*/ 464820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5744" h="4648200">
                <a:moveTo>
                  <a:pt x="0" y="0"/>
                </a:moveTo>
                <a:lnTo>
                  <a:pt x="4495744" y="0"/>
                </a:lnTo>
                <a:lnTo>
                  <a:pt x="4495744" y="4648200"/>
                </a:lnTo>
                <a:lnTo>
                  <a:pt x="0" y="4648200"/>
                </a:lnTo>
                <a:close/>
              </a:path>
            </a:pathLst>
          </a:custGeom>
          <a:noFill/>
        </p:spPr>
        <p:txBody>
          <a:bodyPr wrap="square" lIns="0" tIns="0" rIns="0" anchor="b" anchorCtr="0">
            <a:noAutofit/>
          </a:bodyPr>
          <a:lstStyle>
            <a:lvl1pPr marL="0" indent="0">
              <a:lnSpc>
                <a:spcPts val="1720"/>
              </a:lnSpc>
              <a:buNone/>
              <a:defRPr sz="2000" b="0" i="0" cap="all" spc="200" baseline="0">
                <a:latin typeface="+mj-lt"/>
                <a:cs typeface="Posterama" panose="020B0504020200020000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06156AC-1153-3958-CFE6-6CDCC21C38A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498080" y="5568696"/>
            <a:ext cx="3886200" cy="905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/>
            </a:lvl1pPr>
            <a:lvl2pPr marL="228600">
              <a:lnSpc>
                <a:spcPct val="100000"/>
              </a:lnSpc>
              <a:defRPr sz="1400"/>
            </a:lvl2pPr>
            <a:lvl3pPr marL="457200">
              <a:lnSpc>
                <a:spcPct val="100000"/>
              </a:lnSpc>
              <a:defRPr sz="1400"/>
            </a:lvl3pPr>
            <a:lvl4pPr marL="685800">
              <a:lnSpc>
                <a:spcPct val="100000"/>
              </a:lnSpc>
              <a:defRPr sz="1400"/>
            </a:lvl4pPr>
            <a:lvl5pPr marL="1143000"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4CE90CA-176B-1E45-FECF-0290B1DCF55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45352" y="704088"/>
            <a:ext cx="914400" cy="91440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365BC287-99EE-D6FA-48B9-1E6FFE9357E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45352" y="3273552"/>
            <a:ext cx="914400" cy="91440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ECE7A377-A1E6-77DF-79F9-F251BD75774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45352" y="5166360"/>
            <a:ext cx="914400" cy="91440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2D976B1-BEF2-CB69-E97E-A6DAD1F04689}"/>
              </a:ext>
            </a:extLst>
          </p:cNvPr>
          <p:cNvCxnSpPr>
            <a:cxnSpLocks/>
          </p:cNvCxnSpPr>
          <p:nvPr userDrawn="1"/>
        </p:nvCxnSpPr>
        <p:spPr>
          <a:xfrm>
            <a:off x="1298448" y="6111876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7503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07-11-2023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07268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07-11-2023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45763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07-11-2023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82943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07-11-2023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19060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07-11-2023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21140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07-11-2023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74571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07-11-2023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7762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7B53-9607-484A-B656-97ACDBC5848B}" type="datetimeFigureOut">
              <a:rPr lang="en-IN" smtClean="0"/>
              <a:pPr/>
              <a:t>07-11-2023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75035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37B53-9607-484A-B656-97ACDBC5848B}" type="datetimeFigureOut">
              <a:rPr lang="en-IN" smtClean="0"/>
              <a:pPr/>
              <a:t>07-11-2023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5B0BC-B57B-4F6B-AE1D-E1A34A79903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41866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2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2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18/10/relationships/comments" Target="../comments/modernComment_11D_498D2831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10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12" Type="http://schemas.microsoft.com/office/2007/relationships/diagramDrawing" Target="../diagrams/drawing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diagramColors" Target="../diagrams/colors3.xml"/><Relationship Id="rId5" Type="http://schemas.openxmlformats.org/officeDocument/2006/relationships/diagramColors" Target="../diagrams/colors2.xml"/><Relationship Id="rId10" Type="http://schemas.openxmlformats.org/officeDocument/2006/relationships/diagramQuickStyle" Target="../diagrams/quickStyle3.xml"/><Relationship Id="rId4" Type="http://schemas.openxmlformats.org/officeDocument/2006/relationships/diagramQuickStyle" Target="../diagrams/quickStyle2.xml"/><Relationship Id="rId9" Type="http://schemas.openxmlformats.org/officeDocument/2006/relationships/diagramLayout" Target="../diagrams/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8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12" Type="http://schemas.openxmlformats.org/officeDocument/2006/relationships/image" Target="../media/image7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11" Type="http://schemas.openxmlformats.org/officeDocument/2006/relationships/image" Target="../media/image70.jpg"/><Relationship Id="rId5" Type="http://schemas.openxmlformats.org/officeDocument/2006/relationships/image" Target="../media/image64.png"/><Relationship Id="rId10" Type="http://schemas.openxmlformats.org/officeDocument/2006/relationships/image" Target="../media/image69.jpg"/><Relationship Id="rId4" Type="http://schemas.openxmlformats.org/officeDocument/2006/relationships/image" Target="../media/image63.jpeg"/><Relationship Id="rId9" Type="http://schemas.openxmlformats.org/officeDocument/2006/relationships/image" Target="../media/image68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0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A7F8B9-77A2-28A9-48FD-D7B9D6073E15}"/>
              </a:ext>
            </a:extLst>
          </p:cNvPr>
          <p:cNvSpPr txBox="1"/>
          <p:nvPr/>
        </p:nvSpPr>
        <p:spPr>
          <a:xfrm flipH="1">
            <a:off x="1" y="4730685"/>
            <a:ext cx="1219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Department of </a:t>
            </a:r>
            <a:r>
              <a:rPr lang="en-I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Chemistry</a:t>
            </a:r>
            <a:endParaRPr lang="en-I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I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Andhra University</a:t>
            </a:r>
          </a:p>
          <a:p>
            <a:pPr algn="ctr"/>
            <a:r>
              <a:rPr lang="en-I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Visakhapatnam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2CD55A-DBFE-5F99-64C3-8DD72B6B75B3}"/>
              </a:ext>
            </a:extLst>
          </p:cNvPr>
          <p:cNvSpPr txBox="1"/>
          <p:nvPr/>
        </p:nvSpPr>
        <p:spPr>
          <a:xfrm>
            <a:off x="0" y="472101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WELCOME TO</a:t>
            </a:r>
          </a:p>
          <a:p>
            <a:pPr algn="ctr"/>
            <a:r>
              <a:rPr lang="en-I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NAAC PEER TEAM</a:t>
            </a:r>
          </a:p>
        </p:txBody>
      </p:sp>
      <p:pic>
        <p:nvPicPr>
          <p:cNvPr id="1030" name="Picture 6" descr="Free photo bouquet of red roses for valentine's day">
            <a:extLst>
              <a:ext uri="{FF2B5EF4-FFF2-40B4-BE49-F238E27FC236}">
                <a16:creationId xmlns:a16="http://schemas.microsoft.com/office/drawing/2014/main" id="{3CB85090-6EBA-CD3E-622A-5BB886A7F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785574"/>
            <a:ext cx="4293704" cy="299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484" y="138652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59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93" y="1879038"/>
            <a:ext cx="4080036" cy="40800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BF2C6D-1092-D15A-AF11-6F56927956B6}"/>
              </a:ext>
            </a:extLst>
          </p:cNvPr>
          <p:cNvSpPr txBox="1"/>
          <p:nvPr/>
        </p:nvSpPr>
        <p:spPr>
          <a:xfrm>
            <a:off x="814609" y="1322030"/>
            <a:ext cx="3981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 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 of </a:t>
            </a:r>
            <a:r>
              <a:rPr lang="en-US" sz="32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teaching</a:t>
            </a:r>
            <a:endParaRPr lang="en-US" sz="28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491080" y="161687"/>
            <a:ext cx="4746006" cy="1132576"/>
            <a:chOff x="3657599" y="544777"/>
            <a:chExt cx="3522133" cy="128270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7" name="Rounded Rectangle 6"/>
            <p:cNvSpPr/>
            <p:nvPr/>
          </p:nvSpPr>
          <p:spPr>
            <a:xfrm>
              <a:off x="3657599" y="544777"/>
              <a:ext cx="3522133" cy="1282700"/>
            </a:xfrm>
            <a:prstGeom prst="roundRect">
              <a:avLst/>
            </a:prstGeom>
            <a:grp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ounded Rectangle 4"/>
            <p:cNvSpPr txBox="1"/>
            <p:nvPr/>
          </p:nvSpPr>
          <p:spPr>
            <a:xfrm>
              <a:off x="3720215" y="607393"/>
              <a:ext cx="3396901" cy="88979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1930" tIns="201930" rIns="201930" bIns="201930" numCol="1" spcCol="1270" anchor="ctr" anchorCtr="0">
              <a:noAutofit/>
            </a:bodyPr>
            <a:lstStyle/>
            <a:p>
              <a:pPr lvl="0" algn="ctr" defTabSz="2355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300" kern="1200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5491079" y="224303"/>
            <a:ext cx="46616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Teaching – Learning process 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through Power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Point Presentation</a:t>
            </a:r>
            <a:endParaRPr 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491079" y="1393250"/>
            <a:ext cx="4746007" cy="961067"/>
            <a:chOff x="5869441" y="1393250"/>
            <a:chExt cx="4746007" cy="96106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grpSp>
          <p:nvGrpSpPr>
            <p:cNvPr id="9" name="Group 8"/>
            <p:cNvGrpSpPr/>
            <p:nvPr/>
          </p:nvGrpSpPr>
          <p:grpSpPr>
            <a:xfrm>
              <a:off x="5869442" y="1393250"/>
              <a:ext cx="4746006" cy="961067"/>
              <a:chOff x="3657599" y="1987814"/>
              <a:chExt cx="3522133" cy="1282700"/>
            </a:xfrm>
            <a:grpFill/>
          </p:grpSpPr>
          <p:sp>
            <p:nvSpPr>
              <p:cNvPr id="10" name="Rounded Rectangle 9"/>
              <p:cNvSpPr/>
              <p:nvPr/>
            </p:nvSpPr>
            <p:spPr>
              <a:xfrm>
                <a:off x="3657599" y="1987814"/>
                <a:ext cx="3522133" cy="1282700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1" name="Rounded Rectangle 4"/>
              <p:cNvSpPr txBox="1"/>
              <p:nvPr/>
            </p:nvSpPr>
            <p:spPr>
              <a:xfrm>
                <a:off x="3720215" y="2050430"/>
                <a:ext cx="3396901" cy="1157468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01930" tIns="201930" rIns="201930" bIns="201930" numCol="1" spcCol="1270" anchor="ctr" anchorCtr="0">
                <a:noAutofit/>
              </a:bodyPr>
              <a:lstStyle/>
              <a:p>
                <a:pPr lvl="0" algn="ctr" defTabSz="2355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5300" kern="1200"/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5869441" y="1617623"/>
              <a:ext cx="4730590" cy="46166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lvl="0"/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Tutorial </a:t>
              </a:r>
              <a:r>
                <a:rPr lang="en-US" sz="2400" b="1" dirty="0" smtClean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write-up </a:t>
              </a:r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for slow learners</a:t>
              </a:r>
              <a:endParaRPr lang="en-US" sz="24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491078" y="2484860"/>
            <a:ext cx="4746007" cy="1282700"/>
            <a:chOff x="5869440" y="2484860"/>
            <a:chExt cx="4746007" cy="128270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grpSp>
          <p:nvGrpSpPr>
            <p:cNvPr id="15" name="Group 14"/>
            <p:cNvGrpSpPr/>
            <p:nvPr/>
          </p:nvGrpSpPr>
          <p:grpSpPr>
            <a:xfrm>
              <a:off x="5869440" y="2484860"/>
              <a:ext cx="4746007" cy="1282700"/>
              <a:chOff x="3657599" y="3430852"/>
              <a:chExt cx="3522133" cy="1282700"/>
            </a:xfrm>
            <a:grpFill/>
          </p:grpSpPr>
          <p:sp>
            <p:nvSpPr>
              <p:cNvPr id="16" name="Rounded Rectangle 15"/>
              <p:cNvSpPr/>
              <p:nvPr/>
            </p:nvSpPr>
            <p:spPr>
              <a:xfrm>
                <a:off x="3657599" y="3430852"/>
                <a:ext cx="3522133" cy="1282700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ounded Rectangle 4"/>
              <p:cNvSpPr txBox="1"/>
              <p:nvPr/>
            </p:nvSpPr>
            <p:spPr>
              <a:xfrm>
                <a:off x="3720215" y="3493468"/>
                <a:ext cx="3396901" cy="1157468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01930" tIns="201930" rIns="201930" bIns="201930" numCol="1" spcCol="1270" anchor="ctr" anchorCtr="0">
                <a:noAutofit/>
              </a:bodyPr>
              <a:lstStyle/>
              <a:p>
                <a:pPr lvl="0" algn="ctr" defTabSz="2355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5300" kern="1200"/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5869440" y="2738632"/>
              <a:ext cx="4746007" cy="83099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lvl="0"/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Mentor – Mentee system </a:t>
              </a:r>
              <a:r>
                <a:rPr lang="en-US" sz="2400" b="1" dirty="0" smtClean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implemented  </a:t>
              </a:r>
              <a:endParaRPr lang="en-US" sz="24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491078" y="3894533"/>
            <a:ext cx="4746007" cy="1282700"/>
            <a:chOff x="5869440" y="3896100"/>
            <a:chExt cx="4746007" cy="128270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grpSp>
          <p:nvGrpSpPr>
            <p:cNvPr id="12" name="Group 11"/>
            <p:cNvGrpSpPr/>
            <p:nvPr/>
          </p:nvGrpSpPr>
          <p:grpSpPr>
            <a:xfrm>
              <a:off x="5869440" y="3896100"/>
              <a:ext cx="4746007" cy="1282700"/>
              <a:chOff x="3657599" y="3430852"/>
              <a:chExt cx="3522133" cy="1282700"/>
            </a:xfrm>
            <a:grpFill/>
          </p:grpSpPr>
          <p:sp>
            <p:nvSpPr>
              <p:cNvPr id="13" name="Rounded Rectangle 12"/>
              <p:cNvSpPr/>
              <p:nvPr/>
            </p:nvSpPr>
            <p:spPr>
              <a:xfrm>
                <a:off x="3657599" y="3430852"/>
                <a:ext cx="3522133" cy="1282700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4" name="Rounded Rectangle 4"/>
              <p:cNvSpPr txBox="1"/>
              <p:nvPr/>
            </p:nvSpPr>
            <p:spPr>
              <a:xfrm>
                <a:off x="3720215" y="3493468"/>
                <a:ext cx="3396901" cy="1157468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01930" tIns="201930" rIns="201930" bIns="201930" numCol="1" spcCol="1270" anchor="ctr" anchorCtr="0">
                <a:noAutofit/>
              </a:bodyPr>
              <a:lstStyle/>
              <a:p>
                <a:pPr lvl="0" algn="ctr" defTabSz="2355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5300" kern="1200"/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5883116" y="4121951"/>
              <a:ext cx="4636918" cy="83099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Guest lectures/Industrial visits </a:t>
              </a:r>
              <a:endParaRPr lang="en-US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IN" sz="24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451715" y="5317776"/>
            <a:ext cx="4785371" cy="1282700"/>
            <a:chOff x="5869440" y="5317776"/>
            <a:chExt cx="4746007" cy="128270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grpSp>
          <p:nvGrpSpPr>
            <p:cNvPr id="23" name="Group 22"/>
            <p:cNvGrpSpPr/>
            <p:nvPr/>
          </p:nvGrpSpPr>
          <p:grpSpPr>
            <a:xfrm>
              <a:off x="5869440" y="5317776"/>
              <a:ext cx="4746007" cy="1282700"/>
              <a:chOff x="3657599" y="3430852"/>
              <a:chExt cx="3522133" cy="1282700"/>
            </a:xfrm>
            <a:grpFill/>
          </p:grpSpPr>
          <p:sp>
            <p:nvSpPr>
              <p:cNvPr id="24" name="Rounded Rectangle 23"/>
              <p:cNvSpPr/>
              <p:nvPr/>
            </p:nvSpPr>
            <p:spPr>
              <a:xfrm>
                <a:off x="3657599" y="3430852"/>
                <a:ext cx="3522133" cy="1282700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5" name="Rounded Rectangle 4"/>
              <p:cNvSpPr txBox="1"/>
              <p:nvPr/>
            </p:nvSpPr>
            <p:spPr>
              <a:xfrm>
                <a:off x="3720215" y="3493468"/>
                <a:ext cx="3396901" cy="1157468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01930" tIns="201930" rIns="201930" bIns="201930" numCol="1" spcCol="1270" anchor="ctr" anchorCtr="0">
                <a:noAutofit/>
              </a:bodyPr>
              <a:lstStyle/>
              <a:p>
                <a:pPr lvl="0" algn="ctr" defTabSz="2355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5300" kern="1200"/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5908479" y="5566320"/>
              <a:ext cx="4619800" cy="83099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84138"/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Academic Calendar strictly followed</a:t>
              </a:r>
            </a:p>
          </p:txBody>
        </p:sp>
      </p:grpSp>
      <p:pic>
        <p:nvPicPr>
          <p:cNvPr id="35" name="Picture 2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1933" y="256032"/>
            <a:ext cx="1166534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608" y="320512"/>
            <a:ext cx="11142483" cy="6395598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en-US" sz="9600" b="1" dirty="0" smtClean="0"/>
              <a:t>PROGRAM OUTCOMES (PO):</a:t>
            </a:r>
          </a:p>
          <a:p>
            <a:pPr marL="228600" lvl="0" indent="-228600" algn="just">
              <a:lnSpc>
                <a:spcPct val="120000"/>
              </a:lnSpc>
              <a:buFont typeface="+mj-lt"/>
              <a:buAutoNum type="arabicPeriod"/>
            </a:pPr>
            <a:r>
              <a:rPr lang="en-US" sz="8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dirty="0" err="1" smtClean="0">
                <a:latin typeface="Times New Roman" pitchFamily="18" charset="0"/>
                <a:cs typeface="Times New Roman" pitchFamily="18" charset="0"/>
              </a:rPr>
              <a:t>Mould</a:t>
            </a:r>
            <a:r>
              <a:rPr lang="en-US" sz="8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dirty="0">
                <a:latin typeface="Times New Roman" pitchFamily="18" charset="0"/>
                <a:cs typeface="Times New Roman" pitchFamily="18" charset="0"/>
              </a:rPr>
              <a:t>a generation of youth </a:t>
            </a:r>
            <a:r>
              <a:rPr lang="en-US" sz="8800" dirty="0" smtClean="0">
                <a:latin typeface="Times New Roman" pitchFamily="18" charset="0"/>
                <a:cs typeface="Times New Roman" pitchFamily="18" charset="0"/>
              </a:rPr>
              <a:t>to apply </a:t>
            </a:r>
            <a:r>
              <a:rPr lang="en-US" sz="8800" dirty="0">
                <a:latin typeface="Times New Roman" pitchFamily="18" charset="0"/>
                <a:cs typeface="Times New Roman" pitchFamily="18" charset="0"/>
              </a:rPr>
              <a:t>the subject knowledge in their life and careers</a:t>
            </a:r>
          </a:p>
          <a:p>
            <a:pPr marL="228600" lvl="0" indent="-228600" algn="just">
              <a:lnSpc>
                <a:spcPct val="120000"/>
              </a:lnSpc>
              <a:buFont typeface="+mj-lt"/>
              <a:buAutoNum type="arabicPeriod"/>
            </a:pPr>
            <a:r>
              <a:rPr lang="en-US" sz="8800" dirty="0" smtClean="0">
                <a:latin typeface="Times New Roman" pitchFamily="18" charset="0"/>
                <a:cs typeface="Times New Roman" pitchFamily="18" charset="0"/>
              </a:rPr>
              <a:t> Inculcate </a:t>
            </a:r>
            <a:r>
              <a:rPr lang="en-US" sz="8800" dirty="0">
                <a:latin typeface="Times New Roman" pitchFamily="18" charset="0"/>
                <a:cs typeface="Times New Roman" pitchFamily="18" charset="0"/>
              </a:rPr>
              <a:t>scientific attitude enriched with a multidisciplinary perspective in the students.</a:t>
            </a:r>
          </a:p>
          <a:p>
            <a:pPr marL="228600" lvl="0" indent="-228600" algn="just">
              <a:lnSpc>
                <a:spcPct val="120000"/>
              </a:lnSpc>
              <a:buFont typeface="+mj-lt"/>
              <a:buAutoNum type="arabicPeriod"/>
            </a:pPr>
            <a:r>
              <a:rPr lang="en-US" sz="8800" dirty="0" smtClean="0">
                <a:latin typeface="Times New Roman" pitchFamily="18" charset="0"/>
                <a:cs typeface="Times New Roman" pitchFamily="18" charset="0"/>
              </a:rPr>
              <a:t> Demonstrate </a:t>
            </a:r>
            <a:r>
              <a:rPr lang="en-US" sz="8800" dirty="0">
                <a:latin typeface="Times New Roman" pitchFamily="18" charset="0"/>
                <a:cs typeface="Times New Roman" pitchFamily="18" charset="0"/>
              </a:rPr>
              <a:t>broad knowledge of descriptive Chemistry.</a:t>
            </a:r>
          </a:p>
          <a:p>
            <a:pPr marL="273050" indent="-273050" algn="just">
              <a:lnSpc>
                <a:spcPct val="120000"/>
              </a:lnSpc>
              <a:buFont typeface="+mj-lt"/>
              <a:buAutoNum type="arabicPeriod"/>
            </a:pPr>
            <a:r>
              <a:rPr lang="en-US" sz="8800" dirty="0" smtClean="0">
                <a:latin typeface="Times New Roman" pitchFamily="18" charset="0"/>
                <a:cs typeface="Times New Roman" pitchFamily="18" charset="0"/>
              </a:rPr>
              <a:t>Impart basic </a:t>
            </a:r>
            <a:r>
              <a:rPr lang="en-US" sz="8800" dirty="0">
                <a:latin typeface="Times New Roman" pitchFamily="18" charset="0"/>
                <a:cs typeface="Times New Roman" pitchFamily="18" charset="0"/>
              </a:rPr>
              <a:t>analytical </a:t>
            </a:r>
            <a:r>
              <a:rPr lang="en-US" sz="8800" dirty="0" smtClean="0"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en-US" sz="8800" dirty="0">
                <a:latin typeface="Times New Roman" pitchFamily="18" charset="0"/>
                <a:cs typeface="Times New Roman" pitchFamily="18" charset="0"/>
              </a:rPr>
              <a:t>technical skills to work effectively in </a:t>
            </a:r>
            <a:r>
              <a:rPr lang="en-US" sz="8800" dirty="0" smtClean="0">
                <a:latin typeface="Times New Roman" pitchFamily="18" charset="0"/>
                <a:cs typeface="Times New Roman" pitchFamily="18" charset="0"/>
              </a:rPr>
              <a:t>various </a:t>
            </a:r>
            <a:r>
              <a:rPr lang="en-US" sz="8800" dirty="0">
                <a:latin typeface="Times New Roman" pitchFamily="18" charset="0"/>
                <a:cs typeface="Times New Roman" pitchFamily="18" charset="0"/>
              </a:rPr>
              <a:t>fields of </a:t>
            </a:r>
            <a:r>
              <a:rPr lang="en-US" sz="8800" dirty="0" smtClean="0">
                <a:latin typeface="Times New Roman" pitchFamily="18" charset="0"/>
                <a:cs typeface="Times New Roman" pitchFamily="18" charset="0"/>
              </a:rPr>
              <a:t>chemistry</a:t>
            </a:r>
            <a:r>
              <a:rPr lang="en-US" sz="8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28600" lvl="0" indent="-228600" algn="just">
              <a:lnSpc>
                <a:spcPct val="120000"/>
              </a:lnSpc>
              <a:buFont typeface="+mj-lt"/>
              <a:buAutoNum type="arabicPeriod"/>
            </a:pPr>
            <a:r>
              <a:rPr lang="en-US" sz="8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dirty="0" smtClean="0">
                <a:latin typeface="Times New Roman" pitchFamily="18" charset="0"/>
                <a:cs typeface="Times New Roman" pitchFamily="18" charset="0"/>
              </a:rPr>
              <a:t>Motivate </a:t>
            </a:r>
            <a:r>
              <a:rPr lang="en-US" sz="8800" dirty="0">
                <a:latin typeface="Times New Roman" pitchFamily="18" charset="0"/>
                <a:cs typeface="Times New Roman" pitchFamily="18" charset="0"/>
              </a:rPr>
              <a:t>critical thinking </a:t>
            </a:r>
            <a:r>
              <a:rPr lang="en-US" sz="8800" dirty="0" smtClean="0">
                <a:latin typeface="Times New Roman" pitchFamily="18" charset="0"/>
                <a:cs typeface="Times New Roman" pitchFamily="18" charset="0"/>
              </a:rPr>
              <a:t>&amp; analytical </a:t>
            </a:r>
            <a:r>
              <a:rPr lang="en-US" sz="8800" dirty="0">
                <a:latin typeface="Times New Roman" pitchFamily="18" charset="0"/>
                <a:cs typeface="Times New Roman" pitchFamily="18" charset="0"/>
              </a:rPr>
              <a:t>skills to solve complex chemical problems, e.g., analysis of data, synthetic logic, spectroscopy, structure and modeling, team-based problem solving, etc.</a:t>
            </a:r>
          </a:p>
          <a:p>
            <a:pPr marL="228600" lvl="0" indent="-228600" algn="just">
              <a:lnSpc>
                <a:spcPct val="120000"/>
              </a:lnSpc>
              <a:buFont typeface="+mj-lt"/>
              <a:buAutoNum type="arabicPeriod"/>
            </a:pPr>
            <a:r>
              <a:rPr lang="en-US" sz="8800" dirty="0" smtClean="0">
                <a:latin typeface="Times New Roman" pitchFamily="18" charset="0"/>
                <a:cs typeface="Times New Roman" pitchFamily="18" charset="0"/>
              </a:rPr>
              <a:t> Demonstrate ability </a:t>
            </a:r>
            <a:r>
              <a:rPr lang="en-US" sz="8800" dirty="0">
                <a:latin typeface="Times New Roman" pitchFamily="18" charset="0"/>
                <a:cs typeface="Times New Roman" pitchFamily="18" charset="0"/>
              </a:rPr>
              <a:t>to conduct experiments in the above sub-disciplines with mastery of </a:t>
            </a:r>
            <a:r>
              <a:rPr lang="en-US" sz="8800" dirty="0" smtClean="0">
                <a:latin typeface="Times New Roman" pitchFamily="18" charset="0"/>
                <a:cs typeface="Times New Roman" pitchFamily="18" charset="0"/>
              </a:rPr>
              <a:t> appropriate </a:t>
            </a:r>
            <a:r>
              <a:rPr lang="en-US" sz="8800" dirty="0">
                <a:latin typeface="Times New Roman" pitchFamily="18" charset="0"/>
                <a:cs typeface="Times New Roman" pitchFamily="18" charset="0"/>
              </a:rPr>
              <a:t>techniques </a:t>
            </a:r>
            <a:r>
              <a:rPr lang="en-US" sz="8800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8800" dirty="0">
                <a:latin typeface="Times New Roman" pitchFamily="18" charset="0"/>
                <a:cs typeface="Times New Roman" pitchFamily="18" charset="0"/>
              </a:rPr>
              <a:t>proficiency using core chemical instrumentation </a:t>
            </a:r>
            <a:r>
              <a:rPr lang="en-US" sz="8800" dirty="0" smtClean="0">
                <a:latin typeface="Times New Roman" pitchFamily="18" charset="0"/>
                <a:cs typeface="Times New Roman" pitchFamily="18" charset="0"/>
              </a:rPr>
              <a:t>&amp; modeling </a:t>
            </a:r>
            <a:r>
              <a:rPr lang="en-US" sz="8800" dirty="0">
                <a:latin typeface="Times New Roman" pitchFamily="18" charset="0"/>
                <a:cs typeface="Times New Roman" pitchFamily="18" charset="0"/>
              </a:rPr>
              <a:t>methods.</a:t>
            </a:r>
          </a:p>
          <a:p>
            <a:pPr marL="228600" lvl="0" indent="-228600" algn="just">
              <a:lnSpc>
                <a:spcPct val="120000"/>
              </a:lnSpc>
              <a:buFont typeface="+mj-lt"/>
              <a:buAutoNum type="arabicPeriod"/>
            </a:pPr>
            <a:r>
              <a:rPr lang="en-US" sz="8800" dirty="0" smtClean="0">
                <a:latin typeface="Times New Roman" pitchFamily="18" charset="0"/>
                <a:cs typeface="Times New Roman" pitchFamily="18" charset="0"/>
              </a:rPr>
              <a:t> Demonstrate ability </a:t>
            </a:r>
            <a:r>
              <a:rPr lang="en-US" sz="8800" dirty="0">
                <a:latin typeface="Times New Roman" pitchFamily="18" charset="0"/>
                <a:cs typeface="Times New Roman" pitchFamily="18" charset="0"/>
              </a:rPr>
              <a:t>to perform accurate quantitative measurements with </a:t>
            </a:r>
            <a:r>
              <a:rPr lang="en-US" sz="8800" dirty="0" smtClean="0">
                <a:latin typeface="Times New Roman" pitchFamily="18" charset="0"/>
                <a:cs typeface="Times New Roman" pitchFamily="18" charset="0"/>
              </a:rPr>
              <a:t>understanding </a:t>
            </a:r>
            <a:r>
              <a:rPr lang="en-US" sz="8800" dirty="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8800" dirty="0" smtClean="0">
                <a:latin typeface="Times New Roman" pitchFamily="18" charset="0"/>
                <a:cs typeface="Times New Roman" pitchFamily="18" charset="0"/>
              </a:rPr>
              <a:t>theory &amp; </a:t>
            </a:r>
            <a:r>
              <a:rPr lang="en-US" sz="8800" dirty="0">
                <a:latin typeface="Times New Roman" pitchFamily="18" charset="0"/>
                <a:cs typeface="Times New Roman" pitchFamily="18" charset="0"/>
              </a:rPr>
              <a:t>use of contemporary chemical instrumentation, interpret experimental results, perform calculations on these results and draw reasonable, accurate conclusions.</a:t>
            </a:r>
          </a:p>
          <a:p>
            <a:pPr marL="228600" lvl="0" indent="-228600" algn="just">
              <a:lnSpc>
                <a:spcPct val="120000"/>
              </a:lnSpc>
              <a:buFont typeface="+mj-lt"/>
              <a:buAutoNum type="arabicPeriod"/>
            </a:pPr>
            <a:r>
              <a:rPr lang="en-US" sz="8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dirty="0" smtClean="0">
                <a:latin typeface="Times New Roman" pitchFamily="18" charset="0"/>
                <a:cs typeface="Times New Roman" pitchFamily="18" charset="0"/>
              </a:rPr>
              <a:t>Demonstrate ability </a:t>
            </a:r>
            <a:r>
              <a:rPr lang="en-US" sz="8800" dirty="0">
                <a:latin typeface="Times New Roman" pitchFamily="18" charset="0"/>
                <a:cs typeface="Times New Roman" pitchFamily="18" charset="0"/>
              </a:rPr>
              <a:t>to synthesize, separate </a:t>
            </a:r>
            <a:r>
              <a:rPr lang="en-US" sz="8800" dirty="0" smtClean="0"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en-US" sz="8800" dirty="0">
                <a:latin typeface="Times New Roman" pitchFamily="18" charset="0"/>
                <a:cs typeface="Times New Roman" pitchFamily="18" charset="0"/>
              </a:rPr>
              <a:t>characterize compounds using published reactions, protocols, standard laboratory equipment, and modern instrumentation.</a:t>
            </a:r>
          </a:p>
          <a:p>
            <a:pPr marL="0" indent="0">
              <a:lnSpc>
                <a:spcPct val="120000"/>
              </a:lnSpc>
              <a:buNone/>
            </a:pPr>
            <a:endParaRPr lang="en-IN" sz="88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658" y="69483"/>
            <a:ext cx="1132265" cy="124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02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801764"/>
              </p:ext>
            </p:extLst>
          </p:nvPr>
        </p:nvGraphicFramePr>
        <p:xfrm>
          <a:off x="533400" y="533400"/>
          <a:ext cx="10744200" cy="51798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40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80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9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9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970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5951">
                <a:tc gridSpan="6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INORGANIC CHEMISTRY SPECIALIZATION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951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 SEMESTER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19"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II SEMESTER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0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Course </a:t>
                      </a:r>
                      <a:r>
                        <a:rPr lang="en-IN" sz="12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code</a:t>
                      </a:r>
                      <a:endParaRPr lang="en-US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Course Title</a:t>
                      </a:r>
                      <a:endParaRPr lang="en-US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Course code</a:t>
                      </a:r>
                      <a:endParaRPr lang="en-US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Course Title</a:t>
                      </a:r>
                      <a:endParaRPr lang="en-US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5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SCS-117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General Chemistry-I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SCS-215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General Chemistry-II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96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SCS-118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Inorganic Chemistry-I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SCS-216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Inorganic Chemistry-II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5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SCS-119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Organic Chemistry-I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SCS-217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Organic Chemistry-II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8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SCS-120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Physical Chemistry-I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SCS-218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Physical Chemistry-II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PR-347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Inorganic Chemistry Laboratory-1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51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PR-350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Inorganic Chemistry Laboratory-1I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12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PR-348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Physical Chemistry Laboratory-1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PR-351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Physical Chemistry Laboratory-I1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28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PR-349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Organic Chemistry Laboratory-1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PR-352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Organic Chemistry Laboratory-1I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7769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III SEMESTER</a:t>
                      </a:r>
                      <a:endParaRPr lang="en-US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IV SEMESTER</a:t>
                      </a:r>
                      <a:endParaRPr lang="en-US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8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Course Code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Course Title</a:t>
                      </a: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Course Code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Course Title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991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SCIS-307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Paper-I: Solid State Chemistry -1</a:t>
                      </a: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SCIS-411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Paper-I: Solid State Chemistry -II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983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SCIS308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Paper-II: Structure, Bonding and Reactivity of coordination compounds– I</a:t>
                      </a: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SCIS-407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Paper-II: Structure, Bonding and Reactivity of coordination compounds–II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991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SCIS-309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Paper-III: Bio-inorganic Chemistry </a:t>
                      </a: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SCIS408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Paper-III: Organometallic Chemistry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991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SCIS-312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Paper-IV: Physical Methods In Inorganic Chemistry-I</a:t>
                      </a: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SCIS-414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Paper-IV: Physical Methods In Inorganic Chemistry-II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991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PR-725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Practical  - I: Classical Methods of Analysis</a:t>
                      </a: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PR-A1328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Project Work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991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PR-725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Practical  - II: Instrumental Methods of  Analysis</a:t>
                      </a: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PR-726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Practical  - I: Classical Methods of  Analysis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9068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PR-A1328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MOOCs Course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PR-726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Practical  - II: Instrumental Methods of Analysis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9939"/>
            <a:ext cx="885156" cy="97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45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716975"/>
              </p:ext>
            </p:extLst>
          </p:nvPr>
        </p:nvGraphicFramePr>
        <p:xfrm>
          <a:off x="533400" y="533400"/>
          <a:ext cx="10744200" cy="57571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40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80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9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9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970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5951">
                <a:tc gridSpan="6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ORGANIC CHEMISTRY SPECIALIZATION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951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 SEMESTER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0"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II SEMESTER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0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Course </a:t>
                      </a:r>
                      <a:r>
                        <a:rPr lang="en-IN" sz="12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code</a:t>
                      </a:r>
                      <a:endParaRPr lang="en-US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Course Title</a:t>
                      </a:r>
                      <a:endParaRPr lang="en-US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Course code</a:t>
                      </a:r>
                      <a:endParaRPr lang="en-US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Course Title</a:t>
                      </a:r>
                      <a:endParaRPr lang="en-US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5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SCS-117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General Chemistry-I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SCS-215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General Chemistry-II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962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SCS-118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Inorganic Chemistry-I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SCS-216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Inorganic Chemistry-II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7480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SCS-217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Organic Chemistry-II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SCS-119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Organic Chemistry-I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7715284"/>
                  </a:ext>
                </a:extLst>
              </a:tr>
              <a:tr h="2068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SCS-120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Physical Chemistry-I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SCS-218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Physical Chemistry-II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PR-347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Inorganic Chemistry Laboratory-1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51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PR-350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Inorganic Chemistry Laboratory-1I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12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PR-348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Physical Chemistry Laboratory-1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PR-351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Physical Chemistry Laboratory-I1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28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PR-349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Organic Chemistry Laboratory-1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PR-352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Organic Chemistry Laboratory-1I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7769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III SEMESTER</a:t>
                      </a:r>
                      <a:endParaRPr lang="en-US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IV SEMESTER</a:t>
                      </a:r>
                      <a:endParaRPr lang="en-US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8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Course Code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Course Title</a:t>
                      </a: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Course Code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Course Title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991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SCOS-315</a:t>
                      </a:r>
                      <a:endParaRPr lang="en-US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Paper-I: Organic Reaction Mechanisms, Pericyclic Reactions and Photochemistry</a:t>
                      </a: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SCOS-416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Paper-I: Modern Synthetic Methodology in Organic Chemistry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983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SCOS-316</a:t>
                      </a:r>
                      <a:endParaRPr lang="en-US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Paper-II: Organic Spectroscopy</a:t>
                      </a: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SCOS-417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Paper-II: Organic Spectroscopy and Structure determination of Natural Products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99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SCOS-317</a:t>
                      </a:r>
                      <a:endParaRPr lang="en-US" sz="12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Paper-III: Organic Synthesis</a:t>
                      </a: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SCOS-418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Paper-III: Designing Organic Synthesis and Synthetic Applications of </a:t>
                      </a:r>
                      <a:r>
                        <a:rPr lang="en-US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Organo</a:t>
                      </a: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-Boranes and </a:t>
                      </a:r>
                      <a:r>
                        <a:rPr lang="en-US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silanes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99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SCOS-318</a:t>
                      </a:r>
                      <a:endParaRPr lang="en-US" sz="12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Paper-IV: Chemistry of Natural Products</a:t>
                      </a: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SCOS-419</a:t>
                      </a:r>
                      <a:endParaRPr lang="en-US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Paper-IV: Drug Design and Drug Chemistry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99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PR-819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Practical  - I: Multi Stage Organic Synthesis</a:t>
                      </a: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PW-A83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Project Work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991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PR-A1060</a:t>
                      </a:r>
                      <a:endParaRPr lang="en-US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Practical  - II: Chromatography &amp; Viva-Voce</a:t>
                      </a: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PR-820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Practical  - I: Organic Mixture Analysis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9068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PR-A1328</a:t>
                      </a:r>
                      <a:endParaRPr lang="en-US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MOOCs Course</a:t>
                      </a: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PR-A1050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Practical  - II: Estimations and Isolation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0"/>
            <a:ext cx="885156" cy="97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53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538835"/>
              </p:ext>
            </p:extLst>
          </p:nvPr>
        </p:nvGraphicFramePr>
        <p:xfrm>
          <a:off x="533400" y="304800"/>
          <a:ext cx="10744200" cy="62778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16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80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91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9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970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55951">
                <a:tc gridSpan="7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PHYSICAL CHEMISTRY SPECIALIZATION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951"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 SEMESTER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2"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II SEMESTER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07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Course </a:t>
                      </a:r>
                      <a:r>
                        <a:rPr lang="en-IN" sz="12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code</a:t>
                      </a:r>
                      <a:endParaRPr lang="en-US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Course Title</a:t>
                      </a:r>
                      <a:endParaRPr lang="en-US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Course code</a:t>
                      </a:r>
                      <a:endParaRPr lang="en-US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Course Title</a:t>
                      </a:r>
                      <a:endParaRPr lang="en-US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5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SCS-117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General Chemistry-I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SCS-215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General Chemistry-II</a:t>
                      </a:r>
                      <a:endParaRPr lang="en-U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96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SCS-118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Inorganic Chemistry-I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SCS-216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Inorganic Chemistry-II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5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SCS-119</a:t>
                      </a:r>
                      <a:endParaRPr lang="en-U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Organic Chemistry-I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SCS-217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Organic Chemistry-II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8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SCS-120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Physical Chemistry-I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SCS-218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Physical Chemistry-II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PR-347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Inorganic Chemistry Laboratory-1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51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PR-350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Inorganic Chemistry Laboratory-1I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12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PR-348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Physical Chemistry Laboratory-1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PR-351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Physical Chemistry Laboratory-I1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28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PR-349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Organic Chemistry Laboratory-1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PR-352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Organic Chemistry Laboratory-1I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7769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III SEMESTER</a:t>
                      </a:r>
                      <a:endParaRPr lang="en-US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IV SEMESTER</a:t>
                      </a:r>
                      <a:endParaRPr lang="en-US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89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Course Code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Course Title</a:t>
                      </a: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Course Code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Course Title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9919"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SCPS-317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Paper-I: Polymer Chemistry and Photochemistry</a:t>
                      </a: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SCPS-415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Paper-I: Advanced Chemical Kinetics and Physical-Organic Chemistry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9919"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SCPS-318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Paper-II: Quantum Chemistry-II and Chemical Applications of Symmetry and Group Theory</a:t>
                      </a: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SCPS-416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Paper-II: Quantum Chemistry-III, Numerical Methods for Chemists and Advanced Computer Programming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9919">
                <a:tc rowSpan="2"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SCPS-319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rowSpan="2"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Paper-III: Statistical Thermodynamics and Solution </a:t>
                      </a:r>
                      <a:r>
                        <a:rPr lang="en-US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Equilibria</a:t>
                      </a: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of Metal Complexes</a:t>
                      </a: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SCPS-417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Paper-III: Advanced Thermodynamics and Biophysical Chemistry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2824">
                <a:tc gridSpan="2" v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SCPS-418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rowSpan="2"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Paper-IV: Spectroscopy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SCPS-320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Paper-IV: Instrumentation</a:t>
                      </a: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1758603"/>
                  </a:ext>
                </a:extLst>
              </a:tr>
              <a:tr h="228600">
                <a:tc gridSpan="2"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PR-A1506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Practical  - I: Classical Methods of Analysis</a:t>
                      </a: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PW-A83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Project Work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59080">
                <a:tc gridSpan="2"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PR-A1507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Practical  - II: Instrumental Methods of Analysis</a:t>
                      </a: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PR-868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Practical - </a:t>
                      </a: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I: Classical Methods of Analysis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9919">
                <a:tc gridSpan="2">
                  <a:txBody>
                    <a:bodyPr/>
                    <a:lstStyle/>
                    <a:p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PR-A1328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MOOCs Course</a:t>
                      </a: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PR-868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Practical  - II: Instrumental Methods of Analysis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9919"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VV-678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Viva-Voce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26337"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PR-A1328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MOOCs Course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0"/>
            <a:ext cx="885156" cy="97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54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00530"/>
              </p:ext>
            </p:extLst>
          </p:nvPr>
        </p:nvGraphicFramePr>
        <p:xfrm>
          <a:off x="533400" y="465574"/>
          <a:ext cx="10972800" cy="57665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40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80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9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9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256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5951">
                <a:tc gridSpan="6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ANALYTICAL CHEMISTRY SPECIALIZATION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951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 SEMESTER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19"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II SEMESTER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0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Course </a:t>
                      </a:r>
                      <a:r>
                        <a:rPr lang="en-IN" sz="12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code</a:t>
                      </a:r>
                      <a:endParaRPr lang="en-US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Course Title</a:t>
                      </a:r>
                      <a:endParaRPr lang="en-US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Course code</a:t>
                      </a:r>
                      <a:endParaRPr lang="en-US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Course Title</a:t>
                      </a:r>
                      <a:endParaRPr lang="en-US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5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SCS-117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General Chemistry-I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SCS-215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General Chemistry-II</a:t>
                      </a:r>
                      <a:endParaRPr lang="en-U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96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SCS-118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Inorganic Chemistry-I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SCS-216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Inorganic Chemistry-II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5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SCS-119</a:t>
                      </a:r>
                      <a:endParaRPr lang="en-U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Organic Chemistry-I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SCS-217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Organic Chemistry-II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8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SCS-120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Physical Chemistry-I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SCS-218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Physical Chemistry-II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PR-347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Inorganic Chemistry Laboratory-1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51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PR-350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Inorganic Chemistry Laboratory-1I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12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PR-348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Physical Chemistry Laboratory-1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PR-351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Physical Chemistry Laboratory-I1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28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PR-349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Organic Chemistry Laboratory-1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PR-352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Organic Chemistry Laboratory-1I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7769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III SEMESTER</a:t>
                      </a:r>
                      <a:endParaRPr lang="en-US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IV SEMESTER</a:t>
                      </a:r>
                      <a:endParaRPr lang="en-US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8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Course Code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Course Title</a:t>
                      </a: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Course Code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Course Title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99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ahoma"/>
                          <a:ea typeface="Calibri"/>
                          <a:cs typeface="Times New Roman"/>
                        </a:rPr>
                        <a:t>SCAS313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ahoma"/>
                          <a:ea typeface="Calibri"/>
                          <a:cs typeface="Times New Roman"/>
                        </a:rPr>
                        <a:t>Paper-I: Separation Methods-I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SCAS-412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Paper-I: Separation Methods-II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98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ahoma"/>
                          <a:ea typeface="Calibri"/>
                          <a:cs typeface="Times New Roman"/>
                        </a:rPr>
                        <a:t>SCAS309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ahoma"/>
                          <a:ea typeface="Calibri"/>
                          <a:cs typeface="Times New Roman"/>
                        </a:rPr>
                        <a:t>Paper-II: Quality Control and Traditional Methods of Analysis-I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SCAS-408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Paper-II: Quality Control and Traditional Methods of Analysis-II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99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ahoma"/>
                          <a:ea typeface="Calibri"/>
                          <a:cs typeface="Times New Roman"/>
                        </a:rPr>
                        <a:t>SCAS310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ahoma"/>
                          <a:ea typeface="Calibri"/>
                          <a:cs typeface="Times New Roman"/>
                        </a:rPr>
                        <a:t>Paper-III: Applied Analysis-I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SCAS-409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Paper-III: Applied Analysis-II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99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ahoma"/>
                          <a:ea typeface="Calibri"/>
                          <a:cs typeface="Times New Roman"/>
                        </a:rPr>
                        <a:t>SCAS311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ahoma"/>
                          <a:ea typeface="Calibri"/>
                          <a:cs typeface="Times New Roman"/>
                        </a:rPr>
                        <a:t>Paper-IV: Instrumental Methods of Analysis-I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SCAS-413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Paper-IV: Instrumental Methods of Analysis-II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99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ahoma"/>
                          <a:ea typeface="Calibri"/>
                          <a:cs typeface="Times New Roman"/>
                        </a:rPr>
                        <a:t>PR-353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ahoma"/>
                          <a:ea typeface="Calibri"/>
                          <a:cs typeface="Times New Roman"/>
                        </a:rPr>
                        <a:t>Practical  - I: Classical Methods of Analysis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PW-A83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Project Work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99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ahoma"/>
                          <a:ea typeface="Calibri"/>
                          <a:cs typeface="Times New Roman"/>
                        </a:rPr>
                        <a:t>PR-353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ahoma"/>
                          <a:ea typeface="Calibri"/>
                          <a:cs typeface="Times New Roman"/>
                        </a:rPr>
                        <a:t>Practical  - II: Instrumental Methods of Analysis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PR-354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Practical  - I: Classical Methods of Analysis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094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ahoma"/>
                          <a:ea typeface="Calibri"/>
                          <a:cs typeface="Times New Roman"/>
                        </a:rPr>
                        <a:t>PR-A1328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ahoma"/>
                          <a:ea typeface="Calibri"/>
                          <a:cs typeface="Times New Roman"/>
                        </a:rPr>
                        <a:t>MOOCs Course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PR-354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Practical  - II: Instrumental Methods of Analysis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840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VV-701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Comprehensive Viva-Voce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64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PR-A1328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MOOCs Course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0"/>
            <a:ext cx="885156" cy="97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40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155448"/>
              </p:ext>
            </p:extLst>
          </p:nvPr>
        </p:nvGraphicFramePr>
        <p:xfrm>
          <a:off x="533400" y="293499"/>
          <a:ext cx="10744200" cy="54215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40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80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9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9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970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5951">
                <a:tc gridSpan="6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CHEMISTRY ANALYSIS OF FOODS, DRUGS  &amp; WATER SPECIALIZATION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951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 SEMESTER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3"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II SEMESTER</a:t>
                      </a:r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0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Course </a:t>
                      </a:r>
                      <a:r>
                        <a:rPr lang="en-IN" sz="12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code</a:t>
                      </a:r>
                      <a:endParaRPr lang="en-US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Course Title</a:t>
                      </a:r>
                      <a:endParaRPr lang="en-US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Course code</a:t>
                      </a:r>
                      <a:endParaRPr lang="en-US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Course Title</a:t>
                      </a:r>
                      <a:endParaRPr lang="en-US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5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SCS-117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General Chemistry-I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SCS-215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General Chemistry-II</a:t>
                      </a:r>
                      <a:endParaRPr lang="en-U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96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SCS-118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Inorganic Chemistry-I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SCS-216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Inorganic Chemistry-II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5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SCS-119</a:t>
                      </a:r>
                      <a:endParaRPr lang="en-U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Organic Chemistry-I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SCS-217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Organic Chemistry-II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8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SCS-120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Physical Chemistry-I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SCS-218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Physical Chemistry-II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PR-347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Inorganic Chemistry Laboratory-1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51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PR-350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Inorganic Chemistry Laboratory-1I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12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PR-348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Physical Chemistry Laboratory-1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PR-351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Physical Chemistry Laboratory-I1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28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PR-349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Organic Chemistry Laboratory-1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PR-352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Organic Chemistry Laboratory-1I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7769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III SEMESTER</a:t>
                      </a:r>
                      <a:endParaRPr lang="en-US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IV SEMESTER</a:t>
                      </a:r>
                      <a:endParaRPr lang="en-US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8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Course Code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Course Title</a:t>
                      </a: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Course Code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Course Title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991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SCWS310</a:t>
                      </a:r>
                      <a:endParaRPr lang="en-US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Chemistry of Drugs-I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SCWS411</a:t>
                      </a:r>
                      <a:endParaRPr lang="en-US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Chemistry of Foods-I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726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SCWS311</a:t>
                      </a:r>
                      <a:endParaRPr lang="en-US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Chemistry of Drugs-II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SCWS412</a:t>
                      </a:r>
                      <a:endParaRPr lang="en-US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Chemistry of Foods-II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3598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SCWS312</a:t>
                      </a:r>
                      <a:endParaRPr lang="en-US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Drug Analysis-I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SCWS413</a:t>
                      </a:r>
                      <a:endParaRPr lang="en-US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Food Analysis-I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SCWS313</a:t>
                      </a:r>
                      <a:endParaRPr lang="en-US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Drug Analysis-II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SCWS414</a:t>
                      </a:r>
                      <a:endParaRPr lang="en-US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Food Analysis-II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0972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PR-733</a:t>
                      </a:r>
                      <a:endParaRPr lang="en-US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-1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Practical-I:</a:t>
                      </a:r>
                      <a:r>
                        <a:rPr lang="en-US" sz="1200" spc="-5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Drug analysis-I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PW-A83</a:t>
                      </a:r>
                      <a:endParaRPr lang="en-US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Project work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991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PR-A1062</a:t>
                      </a:r>
                      <a:endParaRPr lang="en-US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-5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Practical-II: Drug analysis-II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PR-734</a:t>
                      </a:r>
                      <a:endParaRPr lang="en-US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-5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Practical-I:FoodAnalysis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54572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PR-A1328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MOOC course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PR-A1062</a:t>
                      </a:r>
                      <a:endParaRPr lang="en-US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-5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Practical-II: </a:t>
                      </a:r>
                      <a:r>
                        <a:rPr lang="en-US" sz="1200" spc="-5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Water</a:t>
                      </a:r>
                      <a:r>
                        <a:rPr lang="en-US" sz="12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Analysis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VV-647</a:t>
                      </a:r>
                      <a:endParaRPr lang="en-US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Comprehensive </a:t>
                      </a:r>
                      <a:r>
                        <a:rPr lang="en-US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Viva-Voce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0597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PR-A1328</a:t>
                      </a:r>
                      <a:endParaRPr lang="en-US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MOOC course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7867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en-US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0"/>
            <a:ext cx="885156" cy="97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68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895904"/>
              </p:ext>
            </p:extLst>
          </p:nvPr>
        </p:nvGraphicFramePr>
        <p:xfrm>
          <a:off x="46263" y="3111614"/>
          <a:ext cx="5644243" cy="17107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8643">
                  <a:extLst>
                    <a:ext uri="{9D8B030D-6E8A-4147-A177-3AD203B41FA5}">
                      <a16:colId xmlns:a16="http://schemas.microsoft.com/office/drawing/2014/main" val="3485749708"/>
                    </a:ext>
                  </a:extLst>
                </a:gridCol>
                <a:gridCol w="909852">
                  <a:extLst>
                    <a:ext uri="{9D8B030D-6E8A-4147-A177-3AD203B41FA5}">
                      <a16:colId xmlns:a16="http://schemas.microsoft.com/office/drawing/2014/main" val="647013038"/>
                    </a:ext>
                  </a:extLst>
                </a:gridCol>
                <a:gridCol w="419932">
                  <a:extLst>
                    <a:ext uri="{9D8B030D-6E8A-4147-A177-3AD203B41FA5}">
                      <a16:colId xmlns:a16="http://schemas.microsoft.com/office/drawing/2014/main" val="633982659"/>
                    </a:ext>
                  </a:extLst>
                </a:gridCol>
                <a:gridCol w="489920">
                  <a:extLst>
                    <a:ext uri="{9D8B030D-6E8A-4147-A177-3AD203B41FA5}">
                      <a16:colId xmlns:a16="http://schemas.microsoft.com/office/drawing/2014/main" val="2092858140"/>
                    </a:ext>
                  </a:extLst>
                </a:gridCol>
                <a:gridCol w="489920">
                  <a:extLst>
                    <a:ext uri="{9D8B030D-6E8A-4147-A177-3AD203B41FA5}">
                      <a16:colId xmlns:a16="http://schemas.microsoft.com/office/drawing/2014/main" val="1637528714"/>
                    </a:ext>
                  </a:extLst>
                </a:gridCol>
                <a:gridCol w="419932">
                  <a:extLst>
                    <a:ext uri="{9D8B030D-6E8A-4147-A177-3AD203B41FA5}">
                      <a16:colId xmlns:a16="http://schemas.microsoft.com/office/drawing/2014/main" val="1262696868"/>
                    </a:ext>
                  </a:extLst>
                </a:gridCol>
                <a:gridCol w="419932">
                  <a:extLst>
                    <a:ext uri="{9D8B030D-6E8A-4147-A177-3AD203B41FA5}">
                      <a16:colId xmlns:a16="http://schemas.microsoft.com/office/drawing/2014/main" val="2141098699"/>
                    </a:ext>
                  </a:extLst>
                </a:gridCol>
                <a:gridCol w="419932">
                  <a:extLst>
                    <a:ext uri="{9D8B030D-6E8A-4147-A177-3AD203B41FA5}">
                      <a16:colId xmlns:a16="http://schemas.microsoft.com/office/drawing/2014/main" val="4015047339"/>
                    </a:ext>
                  </a:extLst>
                </a:gridCol>
                <a:gridCol w="354874">
                  <a:extLst>
                    <a:ext uri="{9D8B030D-6E8A-4147-A177-3AD203B41FA5}">
                      <a16:colId xmlns:a16="http://schemas.microsoft.com/office/drawing/2014/main" val="1442299656"/>
                    </a:ext>
                  </a:extLst>
                </a:gridCol>
                <a:gridCol w="321306">
                  <a:extLst>
                    <a:ext uri="{9D8B030D-6E8A-4147-A177-3AD203B41FA5}">
                      <a16:colId xmlns:a16="http://schemas.microsoft.com/office/drawing/2014/main" val="3015600262"/>
                    </a:ext>
                  </a:extLst>
                </a:gridCol>
              </a:tblGrid>
              <a:tr h="339207"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Inorganic Chemistry-I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TH-SCS-118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</a:rPr>
                        <a:t> </a:t>
                      </a:r>
                      <a:endParaRPr lang="en-IN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</a:rPr>
                        <a:t>PO1</a:t>
                      </a:r>
                      <a:endParaRPr lang="en-IN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</a:rPr>
                        <a:t>PO2</a:t>
                      </a:r>
                      <a:endParaRPr lang="en-IN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</a:rPr>
                        <a:t>PO3</a:t>
                      </a:r>
                      <a:endParaRPr lang="en-IN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</a:rPr>
                        <a:t>PO4</a:t>
                      </a:r>
                      <a:endParaRPr lang="en-IN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</a:rPr>
                        <a:t>PO5</a:t>
                      </a:r>
                      <a:endParaRPr lang="en-IN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</a:rPr>
                        <a:t>PO6</a:t>
                      </a:r>
                      <a:endParaRPr lang="en-IN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100" dirty="0">
                          <a:effectLst/>
                        </a:rPr>
                        <a:t>PO7</a:t>
                      </a:r>
                      <a:endParaRPr lang="en-IN" sz="105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100" dirty="0">
                          <a:effectLst/>
                        </a:rPr>
                        <a:t>PO8</a:t>
                      </a:r>
                      <a:endParaRPr lang="en-IN" sz="105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36578593"/>
                  </a:ext>
                </a:extLst>
              </a:tr>
              <a:tr h="18373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CO1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0713756"/>
                  </a:ext>
                </a:extLst>
              </a:tr>
              <a:tr h="18962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CO2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4632624"/>
                  </a:ext>
                </a:extLst>
              </a:tr>
              <a:tr h="18962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79198742"/>
                  </a:ext>
                </a:extLst>
              </a:tr>
              <a:tr h="18962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69726861"/>
                  </a:ext>
                </a:extLst>
              </a:tr>
              <a:tr h="18962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IN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3197333"/>
                  </a:ext>
                </a:extLst>
              </a:tr>
              <a:tr h="429309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 average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8639803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020126"/>
              </p:ext>
            </p:extLst>
          </p:nvPr>
        </p:nvGraphicFramePr>
        <p:xfrm>
          <a:off x="5783035" y="63940"/>
          <a:ext cx="6291942" cy="67267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60144">
                  <a:extLst>
                    <a:ext uri="{9D8B030D-6E8A-4147-A177-3AD203B41FA5}">
                      <a16:colId xmlns:a16="http://schemas.microsoft.com/office/drawing/2014/main" val="2816502327"/>
                    </a:ext>
                  </a:extLst>
                </a:gridCol>
                <a:gridCol w="341160">
                  <a:extLst>
                    <a:ext uri="{9D8B030D-6E8A-4147-A177-3AD203B41FA5}">
                      <a16:colId xmlns:a16="http://schemas.microsoft.com/office/drawing/2014/main" val="1282934325"/>
                    </a:ext>
                  </a:extLst>
                </a:gridCol>
                <a:gridCol w="341160">
                  <a:extLst>
                    <a:ext uri="{9D8B030D-6E8A-4147-A177-3AD203B41FA5}">
                      <a16:colId xmlns:a16="http://schemas.microsoft.com/office/drawing/2014/main" val="3910138362"/>
                    </a:ext>
                  </a:extLst>
                </a:gridCol>
                <a:gridCol w="341160">
                  <a:extLst>
                    <a:ext uri="{9D8B030D-6E8A-4147-A177-3AD203B41FA5}">
                      <a16:colId xmlns:a16="http://schemas.microsoft.com/office/drawing/2014/main" val="403592312"/>
                    </a:ext>
                  </a:extLst>
                </a:gridCol>
                <a:gridCol w="341160">
                  <a:extLst>
                    <a:ext uri="{9D8B030D-6E8A-4147-A177-3AD203B41FA5}">
                      <a16:colId xmlns:a16="http://schemas.microsoft.com/office/drawing/2014/main" val="2943179487"/>
                    </a:ext>
                  </a:extLst>
                </a:gridCol>
                <a:gridCol w="341160">
                  <a:extLst>
                    <a:ext uri="{9D8B030D-6E8A-4147-A177-3AD203B41FA5}">
                      <a16:colId xmlns:a16="http://schemas.microsoft.com/office/drawing/2014/main" val="1724820651"/>
                    </a:ext>
                  </a:extLst>
                </a:gridCol>
                <a:gridCol w="341160">
                  <a:extLst>
                    <a:ext uri="{9D8B030D-6E8A-4147-A177-3AD203B41FA5}">
                      <a16:colId xmlns:a16="http://schemas.microsoft.com/office/drawing/2014/main" val="343000672"/>
                    </a:ext>
                  </a:extLst>
                </a:gridCol>
                <a:gridCol w="341160">
                  <a:extLst>
                    <a:ext uri="{9D8B030D-6E8A-4147-A177-3AD203B41FA5}">
                      <a16:colId xmlns:a16="http://schemas.microsoft.com/office/drawing/2014/main" val="686609451"/>
                    </a:ext>
                  </a:extLst>
                </a:gridCol>
                <a:gridCol w="343678">
                  <a:extLst>
                    <a:ext uri="{9D8B030D-6E8A-4147-A177-3AD203B41FA5}">
                      <a16:colId xmlns:a16="http://schemas.microsoft.com/office/drawing/2014/main" val="1218414211"/>
                    </a:ext>
                  </a:extLst>
                </a:gridCol>
              </a:tblGrid>
              <a:tr h="213608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Course name</a:t>
                      </a:r>
                      <a:endParaRPr lang="en-IN" sz="105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PO1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PO2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PO3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PO4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PO5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PO6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PO7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PO8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extLst>
                  <a:ext uri="{0D108BD9-81ED-4DB2-BD59-A6C34878D82A}">
                    <a16:rowId xmlns:a16="http://schemas.microsoft.com/office/drawing/2014/main" val="1141725341"/>
                  </a:ext>
                </a:extLst>
              </a:tr>
              <a:tr h="21360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 Attainment Levels ( 0 to 3) (May be decimal)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4333323"/>
                  </a:ext>
                </a:extLst>
              </a:tr>
              <a:tr h="2136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General Chemistry-I</a:t>
                      </a:r>
                      <a:endParaRPr lang="en-IN" sz="105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extLst>
                  <a:ext uri="{0D108BD9-81ED-4DB2-BD59-A6C34878D82A}">
                    <a16:rowId xmlns:a16="http://schemas.microsoft.com/office/drawing/2014/main" val="3999240189"/>
                  </a:ext>
                </a:extLst>
              </a:tr>
              <a:tr h="2136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Inorganic Chemistry-I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extLst>
                  <a:ext uri="{0D108BD9-81ED-4DB2-BD59-A6C34878D82A}">
                    <a16:rowId xmlns:a16="http://schemas.microsoft.com/office/drawing/2014/main" val="1783643508"/>
                  </a:ext>
                </a:extLst>
              </a:tr>
              <a:tr h="2136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Organic Chemistry-I</a:t>
                      </a:r>
                      <a:endParaRPr lang="en-IN" sz="105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extLst>
                  <a:ext uri="{0D108BD9-81ED-4DB2-BD59-A6C34878D82A}">
                    <a16:rowId xmlns:a16="http://schemas.microsoft.com/office/drawing/2014/main" val="778459115"/>
                  </a:ext>
                </a:extLst>
              </a:tr>
              <a:tr h="2136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Physical Chemistry-I</a:t>
                      </a:r>
                      <a:endParaRPr lang="en-IN" sz="105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extLst>
                  <a:ext uri="{0D108BD9-81ED-4DB2-BD59-A6C34878D82A}">
                    <a16:rowId xmlns:a16="http://schemas.microsoft.com/office/drawing/2014/main" val="1047421332"/>
                  </a:ext>
                </a:extLst>
              </a:tr>
              <a:tr h="2136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Inorganic Chemistry Practical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2.67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2.67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2.67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extLst>
                  <a:ext uri="{0D108BD9-81ED-4DB2-BD59-A6C34878D82A}">
                    <a16:rowId xmlns:a16="http://schemas.microsoft.com/office/drawing/2014/main" val="1657436834"/>
                  </a:ext>
                </a:extLst>
              </a:tr>
              <a:tr h="2136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Organic Chemistry Practical</a:t>
                      </a:r>
                      <a:endParaRPr lang="en-IN" sz="105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extLst>
                  <a:ext uri="{0D108BD9-81ED-4DB2-BD59-A6C34878D82A}">
                    <a16:rowId xmlns:a16="http://schemas.microsoft.com/office/drawing/2014/main" val="2246515061"/>
                  </a:ext>
                </a:extLst>
              </a:tr>
              <a:tr h="2136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Physical Chemistry Practical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extLst>
                  <a:ext uri="{0D108BD9-81ED-4DB2-BD59-A6C34878D82A}">
                    <a16:rowId xmlns:a16="http://schemas.microsoft.com/office/drawing/2014/main" val="2643690739"/>
                  </a:ext>
                </a:extLst>
              </a:tr>
              <a:tr h="2136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General Chemistry-II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2.25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extLst>
                  <a:ext uri="{0D108BD9-81ED-4DB2-BD59-A6C34878D82A}">
                    <a16:rowId xmlns:a16="http://schemas.microsoft.com/office/drawing/2014/main" val="1058698402"/>
                  </a:ext>
                </a:extLst>
              </a:tr>
              <a:tr h="2136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Inorganic Chemistry-II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extLst>
                  <a:ext uri="{0D108BD9-81ED-4DB2-BD59-A6C34878D82A}">
                    <a16:rowId xmlns:a16="http://schemas.microsoft.com/office/drawing/2014/main" val="1708000183"/>
                  </a:ext>
                </a:extLst>
              </a:tr>
              <a:tr h="2136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Organic Chemistry-II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extLst>
                  <a:ext uri="{0D108BD9-81ED-4DB2-BD59-A6C34878D82A}">
                    <a16:rowId xmlns:a16="http://schemas.microsoft.com/office/drawing/2014/main" val="2375607132"/>
                  </a:ext>
                </a:extLst>
              </a:tr>
              <a:tr h="2136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Physical Chemistry-II</a:t>
                      </a:r>
                      <a:endParaRPr lang="en-IN" sz="105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2.75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2.75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extLst>
                  <a:ext uri="{0D108BD9-81ED-4DB2-BD59-A6C34878D82A}">
                    <a16:rowId xmlns:a16="http://schemas.microsoft.com/office/drawing/2014/main" val="2996782789"/>
                  </a:ext>
                </a:extLst>
              </a:tr>
              <a:tr h="2136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Inorganic Chemistry Practical</a:t>
                      </a:r>
                      <a:endParaRPr lang="en-IN" sz="105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2.75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2.75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2.25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2.75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extLst>
                  <a:ext uri="{0D108BD9-81ED-4DB2-BD59-A6C34878D82A}">
                    <a16:rowId xmlns:a16="http://schemas.microsoft.com/office/drawing/2014/main" val="3746646167"/>
                  </a:ext>
                </a:extLst>
              </a:tr>
              <a:tr h="2136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Organic Chemistry Practical</a:t>
                      </a:r>
                      <a:endParaRPr lang="en-IN" sz="105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extLst>
                  <a:ext uri="{0D108BD9-81ED-4DB2-BD59-A6C34878D82A}">
                    <a16:rowId xmlns:a16="http://schemas.microsoft.com/office/drawing/2014/main" val="2482909100"/>
                  </a:ext>
                </a:extLst>
              </a:tr>
              <a:tr h="2136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Physical Chemistry Practical</a:t>
                      </a:r>
                      <a:endParaRPr lang="en-IN" sz="105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extLst>
                  <a:ext uri="{0D108BD9-81ED-4DB2-BD59-A6C34878D82A}">
                    <a16:rowId xmlns:a16="http://schemas.microsoft.com/office/drawing/2014/main" val="3555716533"/>
                  </a:ext>
                </a:extLst>
              </a:tr>
              <a:tr h="2136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Polymer Chemistry &amp; Photochemistry</a:t>
                      </a:r>
                      <a:endParaRPr lang="en-IN" sz="105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extLst>
                  <a:ext uri="{0D108BD9-81ED-4DB2-BD59-A6C34878D82A}">
                    <a16:rowId xmlns:a16="http://schemas.microsoft.com/office/drawing/2014/main" val="455017093"/>
                  </a:ext>
                </a:extLst>
              </a:tr>
              <a:tr h="2877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Quantum Chemistry -II &amp; Chemistry application </a:t>
                      </a:r>
                      <a:endParaRPr lang="en-IN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 Group theory</a:t>
                      </a:r>
                      <a:endParaRPr lang="en-IN" sz="105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2.80</a:t>
                      </a:r>
                      <a:endParaRPr lang="en-IN" sz="105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extLst>
                  <a:ext uri="{0D108BD9-81ED-4DB2-BD59-A6C34878D82A}">
                    <a16:rowId xmlns:a16="http://schemas.microsoft.com/office/drawing/2014/main" val="2931549696"/>
                  </a:ext>
                </a:extLst>
              </a:tr>
              <a:tr h="2877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Statistical thermodynamics &amp; Chemical equilibria of</a:t>
                      </a:r>
                      <a:endParaRPr lang="en-IN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metal complexes</a:t>
                      </a:r>
                      <a:endParaRPr lang="en-IN" sz="105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extLst>
                  <a:ext uri="{0D108BD9-81ED-4DB2-BD59-A6C34878D82A}">
                    <a16:rowId xmlns:a16="http://schemas.microsoft.com/office/drawing/2014/main" val="3758946713"/>
                  </a:ext>
                </a:extLst>
              </a:tr>
              <a:tr h="2136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Instrumentation</a:t>
                      </a:r>
                      <a:endParaRPr lang="en-IN" sz="105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extLst>
                  <a:ext uri="{0D108BD9-81ED-4DB2-BD59-A6C34878D82A}">
                    <a16:rowId xmlns:a16="http://schemas.microsoft.com/office/drawing/2014/main" val="1661420757"/>
                  </a:ext>
                </a:extLst>
              </a:tr>
              <a:tr h="2136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Practical -I: Chemical Kinetics-I</a:t>
                      </a:r>
                      <a:endParaRPr lang="en-IN" sz="105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extLst>
                  <a:ext uri="{0D108BD9-81ED-4DB2-BD59-A6C34878D82A}">
                    <a16:rowId xmlns:a16="http://schemas.microsoft.com/office/drawing/2014/main" val="756664224"/>
                  </a:ext>
                </a:extLst>
              </a:tr>
              <a:tr h="2136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Practical -II: Instrumentation-I</a:t>
                      </a:r>
                      <a:endParaRPr lang="en-IN" sz="105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extLst>
                  <a:ext uri="{0D108BD9-81ED-4DB2-BD59-A6C34878D82A}">
                    <a16:rowId xmlns:a16="http://schemas.microsoft.com/office/drawing/2014/main" val="3747237723"/>
                  </a:ext>
                </a:extLst>
              </a:tr>
              <a:tr h="2136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Advanced chemical kinetics &amp; Physical Organic chemistry</a:t>
                      </a:r>
                      <a:endParaRPr lang="en-IN" sz="105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extLst>
                  <a:ext uri="{0D108BD9-81ED-4DB2-BD59-A6C34878D82A}">
                    <a16:rowId xmlns:a16="http://schemas.microsoft.com/office/drawing/2014/main" val="3610337242"/>
                  </a:ext>
                </a:extLst>
              </a:tr>
              <a:tr h="2877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Quantum chemistry-III, Numerical methods for </a:t>
                      </a:r>
                      <a:endParaRPr lang="en-IN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Chemists and Advanced computer programming</a:t>
                      </a:r>
                      <a:endParaRPr lang="en-IN" sz="105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extLst>
                  <a:ext uri="{0D108BD9-81ED-4DB2-BD59-A6C34878D82A}">
                    <a16:rowId xmlns:a16="http://schemas.microsoft.com/office/drawing/2014/main" val="2261102342"/>
                  </a:ext>
                </a:extLst>
              </a:tr>
              <a:tr h="2136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Advanced Thermodynamics &amp; Biophysical Organic chemistry</a:t>
                      </a:r>
                      <a:endParaRPr lang="en-IN" sz="105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extLst>
                  <a:ext uri="{0D108BD9-81ED-4DB2-BD59-A6C34878D82A}">
                    <a16:rowId xmlns:a16="http://schemas.microsoft.com/office/drawing/2014/main" val="1844628656"/>
                  </a:ext>
                </a:extLst>
              </a:tr>
              <a:tr h="2136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Spectroscopy</a:t>
                      </a:r>
                      <a:endParaRPr lang="en-IN" sz="105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extLst>
                  <a:ext uri="{0D108BD9-81ED-4DB2-BD59-A6C34878D82A}">
                    <a16:rowId xmlns:a16="http://schemas.microsoft.com/office/drawing/2014/main" val="3835052174"/>
                  </a:ext>
                </a:extLst>
              </a:tr>
              <a:tr h="2136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Chemical kinetics-II</a:t>
                      </a:r>
                      <a:endParaRPr lang="en-IN" sz="105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</a:t>
                      </a:r>
                      <a:endParaRPr lang="en-IN" sz="105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extLst>
                  <a:ext uri="{0D108BD9-81ED-4DB2-BD59-A6C34878D82A}">
                    <a16:rowId xmlns:a16="http://schemas.microsoft.com/office/drawing/2014/main" val="3875666000"/>
                  </a:ext>
                </a:extLst>
              </a:tr>
              <a:tr h="2136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Instrumentation -II</a:t>
                      </a:r>
                      <a:endParaRPr lang="en-IN" sz="105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05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</a:t>
                      </a:r>
                      <a:endParaRPr lang="en-IN" sz="105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extLst>
                  <a:ext uri="{0D108BD9-81ED-4DB2-BD59-A6C34878D82A}">
                    <a16:rowId xmlns:a16="http://schemas.microsoft.com/office/drawing/2014/main" val="1096711724"/>
                  </a:ext>
                </a:extLst>
              </a:tr>
              <a:tr h="2877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 Attainment Level </a:t>
                      </a:r>
                      <a:b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(Average PO Attainment of Physical Chemistry Program)</a:t>
                      </a:r>
                      <a:endParaRPr lang="en-IN" sz="105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2.98</a:t>
                      </a:r>
                      <a:endParaRPr lang="en-IN" sz="1050" b="1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2.89</a:t>
                      </a:r>
                      <a:endParaRPr lang="en-IN" sz="1050" b="1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2.89</a:t>
                      </a:r>
                      <a:endParaRPr lang="en-IN" sz="1050" b="1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2.86</a:t>
                      </a:r>
                      <a:endParaRPr lang="en-IN" sz="1050" b="1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2.79</a:t>
                      </a:r>
                      <a:endParaRPr lang="en-IN" sz="1050" b="1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2.73</a:t>
                      </a:r>
                      <a:endParaRPr lang="en-IN" sz="1050" b="1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2.76</a:t>
                      </a:r>
                      <a:endParaRPr lang="en-IN" sz="1050" b="1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2.89</a:t>
                      </a:r>
                      <a:endParaRPr lang="en-IN" sz="1050" b="1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51" marR="39451" marT="0" marB="0" anchor="ctr"/>
                </a:tc>
                <a:extLst>
                  <a:ext uri="{0D108BD9-81ED-4DB2-BD59-A6C34878D82A}">
                    <a16:rowId xmlns:a16="http://schemas.microsoft.com/office/drawing/2014/main" val="353551020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293567"/>
              </p:ext>
            </p:extLst>
          </p:nvPr>
        </p:nvGraphicFramePr>
        <p:xfrm>
          <a:off x="-2" y="905637"/>
          <a:ext cx="5736772" cy="16616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5143">
                  <a:extLst>
                    <a:ext uri="{9D8B030D-6E8A-4147-A177-3AD203B41FA5}">
                      <a16:colId xmlns:a16="http://schemas.microsoft.com/office/drawing/2014/main" val="2763678409"/>
                    </a:ext>
                  </a:extLst>
                </a:gridCol>
                <a:gridCol w="924101">
                  <a:extLst>
                    <a:ext uri="{9D8B030D-6E8A-4147-A177-3AD203B41FA5}">
                      <a16:colId xmlns:a16="http://schemas.microsoft.com/office/drawing/2014/main" val="1811432103"/>
                    </a:ext>
                  </a:extLst>
                </a:gridCol>
                <a:gridCol w="424691">
                  <a:extLst>
                    <a:ext uri="{9D8B030D-6E8A-4147-A177-3AD203B41FA5}">
                      <a16:colId xmlns:a16="http://schemas.microsoft.com/office/drawing/2014/main" val="2372837889"/>
                    </a:ext>
                  </a:extLst>
                </a:gridCol>
                <a:gridCol w="424691">
                  <a:extLst>
                    <a:ext uri="{9D8B030D-6E8A-4147-A177-3AD203B41FA5}">
                      <a16:colId xmlns:a16="http://schemas.microsoft.com/office/drawing/2014/main" val="1314481493"/>
                    </a:ext>
                  </a:extLst>
                </a:gridCol>
                <a:gridCol w="424691">
                  <a:extLst>
                    <a:ext uri="{9D8B030D-6E8A-4147-A177-3AD203B41FA5}">
                      <a16:colId xmlns:a16="http://schemas.microsoft.com/office/drawing/2014/main" val="3053361610"/>
                    </a:ext>
                  </a:extLst>
                </a:gridCol>
                <a:gridCol w="424691">
                  <a:extLst>
                    <a:ext uri="{9D8B030D-6E8A-4147-A177-3AD203B41FA5}">
                      <a16:colId xmlns:a16="http://schemas.microsoft.com/office/drawing/2014/main" val="2785822794"/>
                    </a:ext>
                  </a:extLst>
                </a:gridCol>
                <a:gridCol w="424691">
                  <a:extLst>
                    <a:ext uri="{9D8B030D-6E8A-4147-A177-3AD203B41FA5}">
                      <a16:colId xmlns:a16="http://schemas.microsoft.com/office/drawing/2014/main" val="2809250609"/>
                    </a:ext>
                  </a:extLst>
                </a:gridCol>
                <a:gridCol w="424691">
                  <a:extLst>
                    <a:ext uri="{9D8B030D-6E8A-4147-A177-3AD203B41FA5}">
                      <a16:colId xmlns:a16="http://schemas.microsoft.com/office/drawing/2014/main" val="1562793136"/>
                    </a:ext>
                  </a:extLst>
                </a:gridCol>
                <a:gridCol w="424691">
                  <a:extLst>
                    <a:ext uri="{9D8B030D-6E8A-4147-A177-3AD203B41FA5}">
                      <a16:colId xmlns:a16="http://schemas.microsoft.com/office/drawing/2014/main" val="3168734771"/>
                    </a:ext>
                  </a:extLst>
                </a:gridCol>
                <a:gridCol w="424691">
                  <a:extLst>
                    <a:ext uri="{9D8B030D-6E8A-4147-A177-3AD203B41FA5}">
                      <a16:colId xmlns:a16="http://schemas.microsoft.com/office/drawing/2014/main" val="1117594944"/>
                    </a:ext>
                  </a:extLst>
                </a:gridCol>
              </a:tblGrid>
              <a:tr h="234829"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General Chemistry-I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TH-SCS-117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</a:rPr>
                        <a:t> </a:t>
                      </a:r>
                      <a:endParaRPr lang="en-IN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</a:rPr>
                        <a:t>PO1</a:t>
                      </a:r>
                      <a:endParaRPr lang="en-IN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</a:rPr>
                        <a:t>PO2</a:t>
                      </a:r>
                      <a:endParaRPr lang="en-IN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</a:rPr>
                        <a:t>PO3</a:t>
                      </a:r>
                      <a:endParaRPr lang="en-IN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</a:rPr>
                        <a:t>PO4</a:t>
                      </a:r>
                      <a:endParaRPr lang="en-IN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</a:rPr>
                        <a:t>PO5</a:t>
                      </a:r>
                      <a:endParaRPr lang="en-IN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</a:rPr>
                        <a:t>PO6</a:t>
                      </a:r>
                      <a:endParaRPr lang="en-IN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</a:rPr>
                        <a:t>PO7</a:t>
                      </a:r>
                      <a:endParaRPr lang="en-IN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</a:rPr>
                        <a:t>PO8</a:t>
                      </a:r>
                      <a:endParaRPr lang="en-IN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5692617"/>
                  </a:ext>
                </a:extLst>
              </a:tr>
              <a:tr h="234829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CO1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11880986"/>
                  </a:ext>
                </a:extLst>
              </a:tr>
              <a:tr h="244489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CO2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76271543"/>
                  </a:ext>
                </a:extLst>
              </a:tr>
              <a:tr h="244489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75778889"/>
                  </a:ext>
                </a:extLst>
              </a:tr>
              <a:tr h="244489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7816458"/>
                  </a:ext>
                </a:extLst>
              </a:tr>
              <a:tr h="244489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8536906"/>
                  </a:ext>
                </a:extLst>
              </a:tr>
              <a:tr h="21402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 average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948258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555434"/>
              </p:ext>
            </p:extLst>
          </p:nvPr>
        </p:nvGraphicFramePr>
        <p:xfrm>
          <a:off x="92527" y="5002375"/>
          <a:ext cx="5551717" cy="1645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3444">
                  <a:extLst>
                    <a:ext uri="{9D8B030D-6E8A-4147-A177-3AD203B41FA5}">
                      <a16:colId xmlns:a16="http://schemas.microsoft.com/office/drawing/2014/main" val="1363823647"/>
                    </a:ext>
                  </a:extLst>
                </a:gridCol>
                <a:gridCol w="868287">
                  <a:extLst>
                    <a:ext uri="{9D8B030D-6E8A-4147-A177-3AD203B41FA5}">
                      <a16:colId xmlns:a16="http://schemas.microsoft.com/office/drawing/2014/main" val="1737200494"/>
                    </a:ext>
                  </a:extLst>
                </a:gridCol>
                <a:gridCol w="405276">
                  <a:extLst>
                    <a:ext uri="{9D8B030D-6E8A-4147-A177-3AD203B41FA5}">
                      <a16:colId xmlns:a16="http://schemas.microsoft.com/office/drawing/2014/main" val="403472190"/>
                    </a:ext>
                  </a:extLst>
                </a:gridCol>
                <a:gridCol w="405276">
                  <a:extLst>
                    <a:ext uri="{9D8B030D-6E8A-4147-A177-3AD203B41FA5}">
                      <a16:colId xmlns:a16="http://schemas.microsoft.com/office/drawing/2014/main" val="3169187343"/>
                    </a:ext>
                  </a:extLst>
                </a:gridCol>
                <a:gridCol w="405276">
                  <a:extLst>
                    <a:ext uri="{9D8B030D-6E8A-4147-A177-3AD203B41FA5}">
                      <a16:colId xmlns:a16="http://schemas.microsoft.com/office/drawing/2014/main" val="3665225234"/>
                    </a:ext>
                  </a:extLst>
                </a:gridCol>
                <a:gridCol w="405276">
                  <a:extLst>
                    <a:ext uri="{9D8B030D-6E8A-4147-A177-3AD203B41FA5}">
                      <a16:colId xmlns:a16="http://schemas.microsoft.com/office/drawing/2014/main" val="1160227522"/>
                    </a:ext>
                  </a:extLst>
                </a:gridCol>
                <a:gridCol w="405276">
                  <a:extLst>
                    <a:ext uri="{9D8B030D-6E8A-4147-A177-3AD203B41FA5}">
                      <a16:colId xmlns:a16="http://schemas.microsoft.com/office/drawing/2014/main" val="1520837889"/>
                    </a:ext>
                  </a:extLst>
                </a:gridCol>
                <a:gridCol w="405276">
                  <a:extLst>
                    <a:ext uri="{9D8B030D-6E8A-4147-A177-3AD203B41FA5}">
                      <a16:colId xmlns:a16="http://schemas.microsoft.com/office/drawing/2014/main" val="32365701"/>
                    </a:ext>
                  </a:extLst>
                </a:gridCol>
                <a:gridCol w="405276">
                  <a:extLst>
                    <a:ext uri="{9D8B030D-6E8A-4147-A177-3AD203B41FA5}">
                      <a16:colId xmlns:a16="http://schemas.microsoft.com/office/drawing/2014/main" val="51848718"/>
                    </a:ext>
                  </a:extLst>
                </a:gridCol>
                <a:gridCol w="403054">
                  <a:extLst>
                    <a:ext uri="{9D8B030D-6E8A-4147-A177-3AD203B41FA5}">
                      <a16:colId xmlns:a16="http://schemas.microsoft.com/office/drawing/2014/main" val="3382390975"/>
                    </a:ext>
                  </a:extLst>
                </a:gridCol>
              </a:tblGrid>
              <a:tr h="176905"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Physical Chemistry-I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TH-SCS-120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</a:rPr>
                        <a:t> </a:t>
                      </a:r>
                      <a:endParaRPr lang="en-IN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</a:rPr>
                        <a:t>PO1</a:t>
                      </a:r>
                      <a:endParaRPr lang="en-IN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</a:rPr>
                        <a:t>PO2</a:t>
                      </a:r>
                      <a:endParaRPr lang="en-IN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</a:rPr>
                        <a:t>PO3</a:t>
                      </a:r>
                      <a:endParaRPr lang="en-IN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</a:rPr>
                        <a:t>PO4</a:t>
                      </a:r>
                      <a:endParaRPr lang="en-IN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</a:rPr>
                        <a:t>PO5</a:t>
                      </a:r>
                      <a:endParaRPr lang="en-IN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</a:rPr>
                        <a:t>PO6</a:t>
                      </a:r>
                      <a:endParaRPr lang="en-IN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</a:rPr>
                        <a:t>PO7</a:t>
                      </a:r>
                      <a:endParaRPr lang="en-IN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</a:rPr>
                        <a:t>PO8</a:t>
                      </a:r>
                      <a:endParaRPr lang="en-IN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75310951"/>
                  </a:ext>
                </a:extLst>
              </a:tr>
              <a:tr h="17690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CO1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37967011"/>
                  </a:ext>
                </a:extLst>
              </a:tr>
              <a:tr h="17690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64673822"/>
                  </a:ext>
                </a:extLst>
              </a:tr>
              <a:tr h="17690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54129243"/>
                  </a:ext>
                </a:extLst>
              </a:tr>
              <a:tr h="17690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14992297"/>
                  </a:ext>
                </a:extLst>
              </a:tr>
              <a:tr h="17690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CO5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1849266"/>
                  </a:ext>
                </a:extLst>
              </a:tr>
              <a:tr h="53071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 average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2547208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2527" y="356301"/>
            <a:ext cx="4718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CO-PO </a:t>
            </a: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MAPPING AND  PO ATTAINMENT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78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-424543" y="127849"/>
            <a:ext cx="1826725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grpSp>
        <p:nvGrpSpPr>
          <p:cNvPr id="5" name="Group 4"/>
          <p:cNvGrpSpPr/>
          <p:nvPr/>
        </p:nvGrpSpPr>
        <p:grpSpPr>
          <a:xfrm>
            <a:off x="175505" y="173568"/>
            <a:ext cx="11081656" cy="6730151"/>
            <a:chOff x="817762" y="127849"/>
            <a:chExt cx="11081656" cy="6730151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62" y="127849"/>
              <a:ext cx="11081656" cy="6730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5"/>
            <p:cNvSpPr txBox="1">
              <a:spLocks noChangeArrowheads="1"/>
            </p:cNvSpPr>
            <p:nvPr/>
          </p:nvSpPr>
          <p:spPr bwMode="auto">
            <a:xfrm>
              <a:off x="8709082" y="995759"/>
              <a:ext cx="2133600" cy="4826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r>
                <a:rPr kumimoji="0" lang="en-IN" altLang="en-US" sz="11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rPr>
                <a:t> X-Axis = PO number</a:t>
              </a:r>
              <a:endParaRPr kumimoji="0" lang="en-IN" alt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r>
                <a:rPr kumimoji="0" lang="en-IN" altLang="en-US" sz="11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rPr>
                <a:t> Y-Axis = PO Attainment value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223" y="-15250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34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086" y="47672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465954771"/>
              </p:ext>
            </p:extLst>
          </p:nvPr>
        </p:nvGraphicFramePr>
        <p:xfrm>
          <a:off x="1270844" y="1082942"/>
          <a:ext cx="948424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41721" y="404298"/>
            <a:ext cx="2934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ACTION TAKEN</a:t>
            </a:r>
            <a:endParaRPr lang="en-IN" sz="3200" b="1" dirty="0"/>
          </a:p>
        </p:txBody>
      </p:sp>
    </p:spTree>
    <p:extLst>
      <p:ext uri="{BB962C8B-B14F-4D97-AF65-F5344CB8AC3E}">
        <p14:creationId xmlns:p14="http://schemas.microsoft.com/office/powerpoint/2010/main" val="25731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747" y="237263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113199330"/>
              </p:ext>
            </p:extLst>
          </p:nvPr>
        </p:nvGraphicFramePr>
        <p:xfrm>
          <a:off x="585305" y="504213"/>
          <a:ext cx="9671008" cy="6125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5983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E8B0A5B-E154-388B-C064-796B71E484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9933299"/>
              </p:ext>
            </p:extLst>
          </p:nvPr>
        </p:nvGraphicFramePr>
        <p:xfrm>
          <a:off x="530352" y="667512"/>
          <a:ext cx="10222992" cy="5907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9184" y="164592"/>
            <a:ext cx="3639312" cy="374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BATCH : 2021-2023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086" y="47672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68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086" y="47672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985859470"/>
              </p:ext>
            </p:extLst>
          </p:nvPr>
        </p:nvGraphicFramePr>
        <p:xfrm>
          <a:off x="1190847" y="1345700"/>
          <a:ext cx="948424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41721" y="404298"/>
            <a:ext cx="2934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ACTION TAKEN</a:t>
            </a:r>
            <a:endParaRPr lang="en-IN" sz="3200" b="1" dirty="0"/>
          </a:p>
        </p:txBody>
      </p:sp>
    </p:spTree>
    <p:extLst>
      <p:ext uri="{BB962C8B-B14F-4D97-AF65-F5344CB8AC3E}">
        <p14:creationId xmlns:p14="http://schemas.microsoft.com/office/powerpoint/2010/main" val="334226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4902"/>
              </p:ext>
            </p:extLst>
          </p:nvPr>
        </p:nvGraphicFramePr>
        <p:xfrm>
          <a:off x="912812" y="457200"/>
          <a:ext cx="4646741" cy="2133598"/>
        </p:xfrm>
        <a:graphic>
          <a:graphicData uri="http://schemas.openxmlformats.org/drawingml/2006/table">
            <a:tbl>
              <a:tblPr/>
              <a:tblGrid>
                <a:gridCol w="3139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3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3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224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Calibri"/>
                          <a:cs typeface="Times New Roman"/>
                        </a:rPr>
                        <a:t>YEAR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Calibri"/>
                          <a:cs typeface="Times New Roman"/>
                        </a:rPr>
                        <a:t>2017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2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Calibri"/>
                          <a:cs typeface="Times New Roman"/>
                        </a:rPr>
                        <a:t>SL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AL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46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Calibri"/>
                          <a:cs typeface="Times New Roman"/>
                        </a:rPr>
                        <a:t>Dept. of Inorganic &amp; Analytical Chemistry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2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Calibri"/>
                          <a:cs typeface="Times New Roman"/>
                        </a:rPr>
                        <a:t>Dept. of PNCO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2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Calibri"/>
                          <a:cs typeface="Times New Roman"/>
                        </a:rPr>
                        <a:t>Dept. Organic Chemistry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002093"/>
              </p:ext>
            </p:extLst>
          </p:nvPr>
        </p:nvGraphicFramePr>
        <p:xfrm>
          <a:off x="912811" y="2624326"/>
          <a:ext cx="4646741" cy="1990344"/>
        </p:xfrm>
        <a:graphic>
          <a:graphicData uri="http://schemas.openxmlformats.org/drawingml/2006/table">
            <a:tbl>
              <a:tblPr/>
              <a:tblGrid>
                <a:gridCol w="3139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3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3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7248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Calibri"/>
                          <a:cs typeface="Times New Roman"/>
                        </a:rPr>
                        <a:t>YEAR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Calibri"/>
                          <a:cs typeface="Times New Roman"/>
                        </a:rPr>
                        <a:t>2018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2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Calibri"/>
                          <a:cs typeface="Times New Roman"/>
                        </a:rPr>
                        <a:t>SL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AL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3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Calibri"/>
                          <a:cs typeface="Times New Roman"/>
                        </a:rPr>
                        <a:t>Dept. of Inorganic &amp; Analytical Chemistry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2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Calibri"/>
                          <a:cs typeface="Times New Roman"/>
                        </a:rPr>
                        <a:t>Dept. of PNCO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2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Calibri"/>
                          <a:cs typeface="Times New Roman"/>
                        </a:rPr>
                        <a:t>Dept. Organic Chemistry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2807442"/>
              </p:ext>
            </p:extLst>
          </p:nvPr>
        </p:nvGraphicFramePr>
        <p:xfrm>
          <a:off x="912812" y="4712206"/>
          <a:ext cx="4646740" cy="1953769"/>
        </p:xfrm>
        <a:graphic>
          <a:graphicData uri="http://schemas.openxmlformats.org/drawingml/2006/table">
            <a:tbl>
              <a:tblPr/>
              <a:tblGrid>
                <a:gridCol w="3139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3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3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0867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Calibri"/>
                          <a:cs typeface="Times New Roman"/>
                        </a:rPr>
                        <a:t>YEAR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Calibri"/>
                          <a:cs typeface="Times New Roman"/>
                        </a:rPr>
                        <a:t>2019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8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Calibri"/>
                          <a:cs typeface="Times New Roman"/>
                        </a:rPr>
                        <a:t>SL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AL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03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Calibri"/>
                          <a:cs typeface="Times New Roman"/>
                        </a:rPr>
                        <a:t>Dept. of Inorganic &amp; Analytical Chemistry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8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Calibri"/>
                          <a:cs typeface="Times New Roman"/>
                        </a:rPr>
                        <a:t>Dept. of PNCO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08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Calibri"/>
                          <a:cs typeface="Times New Roman"/>
                        </a:rPr>
                        <a:t>Dept. Organic Chemistry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215222"/>
              </p:ext>
            </p:extLst>
          </p:nvPr>
        </p:nvGraphicFramePr>
        <p:xfrm>
          <a:off x="6094412" y="457200"/>
          <a:ext cx="4512629" cy="1932431"/>
        </p:xfrm>
        <a:graphic>
          <a:graphicData uri="http://schemas.openxmlformats.org/drawingml/2006/table">
            <a:tbl>
              <a:tblPr/>
              <a:tblGrid>
                <a:gridCol w="30490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7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7144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Calibri"/>
                          <a:cs typeface="Times New Roman"/>
                        </a:rPr>
                        <a:t>YEAR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Calibri"/>
                          <a:cs typeface="Times New Roman"/>
                        </a:rPr>
                        <a:t>2020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1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Calibri"/>
                          <a:cs typeface="Times New Roman"/>
                        </a:rPr>
                        <a:t>SL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AL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8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Calibri"/>
                          <a:cs typeface="Times New Roman"/>
                        </a:rPr>
                        <a:t>Dept. of Inorganic &amp; Analytical Chemistry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1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Calibri"/>
                          <a:cs typeface="Times New Roman"/>
                        </a:rPr>
                        <a:t>Dept. of PNCO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1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Calibri"/>
                          <a:cs typeface="Times New Roman"/>
                        </a:rPr>
                        <a:t>Dept. Organic Chemistry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649256"/>
              </p:ext>
            </p:extLst>
          </p:nvPr>
        </p:nvGraphicFramePr>
        <p:xfrm>
          <a:off x="6094410" y="2590800"/>
          <a:ext cx="4512630" cy="2023869"/>
        </p:xfrm>
        <a:graphic>
          <a:graphicData uri="http://schemas.openxmlformats.org/drawingml/2006/table">
            <a:tbl>
              <a:tblPr/>
              <a:tblGrid>
                <a:gridCol w="3049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7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3097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Calibri"/>
                          <a:cs typeface="Times New Roman"/>
                        </a:rPr>
                        <a:t>YEAR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Calibri"/>
                          <a:cs typeface="Times New Roman"/>
                        </a:rPr>
                        <a:t>2021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0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Calibri"/>
                          <a:cs typeface="Times New Roman"/>
                        </a:rPr>
                        <a:t>SL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AL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148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Calibri"/>
                          <a:cs typeface="Times New Roman"/>
                        </a:rPr>
                        <a:t>Dept. of Inorganic &amp; Analytical Chemistry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30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Calibri"/>
                          <a:cs typeface="Times New Roman"/>
                        </a:rPr>
                        <a:t>Dept. of PNCO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30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Calibri"/>
                          <a:cs typeface="Times New Roman"/>
                        </a:rPr>
                        <a:t>Dept. Organic Chemistry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187930"/>
              </p:ext>
            </p:extLst>
          </p:nvPr>
        </p:nvGraphicFramePr>
        <p:xfrm>
          <a:off x="6094412" y="4712205"/>
          <a:ext cx="4512629" cy="1953769"/>
        </p:xfrm>
        <a:graphic>
          <a:graphicData uri="http://schemas.openxmlformats.org/drawingml/2006/table">
            <a:tbl>
              <a:tblPr/>
              <a:tblGrid>
                <a:gridCol w="30490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7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0867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Calibri"/>
                          <a:cs typeface="Times New Roman"/>
                        </a:rPr>
                        <a:t>YEAR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Calibri"/>
                          <a:cs typeface="Times New Roman"/>
                        </a:rPr>
                        <a:t>2022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8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Calibri"/>
                          <a:cs typeface="Times New Roman"/>
                        </a:rPr>
                        <a:t>SL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AL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03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Calibri"/>
                          <a:cs typeface="Times New Roman"/>
                        </a:rPr>
                        <a:t>Dept. of Inorganic &amp; Analytical Chemistry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endParaRPr lang="en-US" sz="16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8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Calibri"/>
                          <a:cs typeface="Times New Roman"/>
                        </a:rPr>
                        <a:t>Dept. of PNCO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08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Calibri"/>
                          <a:cs typeface="Times New Roman"/>
                        </a:rPr>
                        <a:t>Dept. Organic Chemistry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" name="Picture 2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1933" y="256032"/>
            <a:ext cx="1166534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2590" y="71366"/>
            <a:ext cx="8112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 smtClean="0"/>
              <a:t>CATEGORISATION OF STUDENTS FOR SLOW LEARNERS AND ADVANCED LEARNERS 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217148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633" y="266666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267888537"/>
              </p:ext>
            </p:extLst>
          </p:nvPr>
        </p:nvGraphicFramePr>
        <p:xfrm>
          <a:off x="2051878" y="119085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/>
          <p:cNvSpPr/>
          <p:nvPr/>
        </p:nvSpPr>
        <p:spPr>
          <a:xfrm>
            <a:off x="2051878" y="352047"/>
            <a:ext cx="812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IN" sz="3600" b="1" dirty="0"/>
              <a:t>Programmes for Advanced Learners</a:t>
            </a:r>
            <a:endParaRPr lang="en-IN" sz="3600" dirty="0"/>
          </a:p>
        </p:txBody>
      </p:sp>
    </p:spTree>
    <p:extLst>
      <p:ext uri="{BB962C8B-B14F-4D97-AF65-F5344CB8AC3E}">
        <p14:creationId xmlns:p14="http://schemas.microsoft.com/office/powerpoint/2010/main" val="44019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631" y="0"/>
            <a:ext cx="5013569" cy="67418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2" y="90385"/>
            <a:ext cx="1887524" cy="24524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162" y="13446"/>
            <a:ext cx="5128188" cy="6714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93" y="3221677"/>
            <a:ext cx="1950664" cy="25079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61" y="2633733"/>
            <a:ext cx="2190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Y.HEMA LATHA</a:t>
            </a: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172" y="5777474"/>
            <a:ext cx="3238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G.LAXMI DHAMESWARI</a:t>
            </a: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3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51173780"/>
              </p:ext>
            </p:extLst>
          </p:nvPr>
        </p:nvGraphicFramePr>
        <p:xfrm>
          <a:off x="1030014" y="672664"/>
          <a:ext cx="10174014" cy="5728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1933" y="256032"/>
            <a:ext cx="1166534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42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entor vector icon. Isolated mentor icon vector design. 7938352 Vector Art  at Vectee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42" y="1577953"/>
            <a:ext cx="3358713" cy="3358713"/>
          </a:xfrm>
          <a:prstGeom prst="rect">
            <a:avLst/>
          </a:prstGeom>
          <a:noFill/>
          <a:extLst/>
        </p:spPr>
      </p:pic>
      <p:sp>
        <p:nvSpPr>
          <p:cNvPr id="4" name="TextBox 3"/>
          <p:cNvSpPr txBox="1"/>
          <p:nvPr/>
        </p:nvSpPr>
        <p:spPr>
          <a:xfrm>
            <a:off x="4049929" y="551240"/>
            <a:ext cx="6534148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MENTOR-MENTEE REPORTS</a:t>
            </a:r>
          </a:p>
          <a:p>
            <a:endParaRPr lang="en-US" sz="2800" dirty="0"/>
          </a:p>
          <a:p>
            <a:endParaRPr lang="en-US" sz="28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 smtClean="0"/>
              <a:t>120 students on an average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 smtClean="0"/>
              <a:t>10 teachers on an average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 smtClean="0"/>
              <a:t>Each teacher is allotted around 15 students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 smtClean="0"/>
              <a:t>Mentoring is done once in fifteen days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IN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077" y="262430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21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4471" t="864" r="2348"/>
          <a:stretch/>
        </p:blipFill>
        <p:spPr>
          <a:xfrm>
            <a:off x="-1" y="244038"/>
            <a:ext cx="6078071" cy="62028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l="8742" r="7664"/>
          <a:stretch/>
        </p:blipFill>
        <p:spPr>
          <a:xfrm>
            <a:off x="6078070" y="297941"/>
            <a:ext cx="5612984" cy="61489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9939"/>
            <a:ext cx="885156" cy="97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16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/>
          <a:srcRect l="6411" t="1154" r="4818"/>
          <a:stretch/>
        </p:blipFill>
        <p:spPr>
          <a:xfrm rot="21347079">
            <a:off x="227530" y="308702"/>
            <a:ext cx="5318406" cy="63865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/>
          <a:srcRect l="7304" r="1840"/>
          <a:stretch/>
        </p:blipFill>
        <p:spPr>
          <a:xfrm>
            <a:off x="5522259" y="121874"/>
            <a:ext cx="5628533" cy="64492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0"/>
            <a:ext cx="885156" cy="97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60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525923"/>
              </p:ext>
            </p:extLst>
          </p:nvPr>
        </p:nvGraphicFramePr>
        <p:xfrm>
          <a:off x="494481" y="1693590"/>
          <a:ext cx="10515600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807036" y="471000"/>
            <a:ext cx="3890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EVALUATION PROCESS</a:t>
            </a:r>
            <a:endParaRPr lang="en-IN" sz="32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58" y="114374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06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6A0BD2-AC8A-E0D0-F333-E07DCB525C01}"/>
              </a:ext>
            </a:extLst>
          </p:cNvPr>
          <p:cNvSpPr txBox="1"/>
          <p:nvPr/>
        </p:nvSpPr>
        <p:spPr>
          <a:xfrm>
            <a:off x="3919824" y="950516"/>
            <a:ext cx="4476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b="1" dirty="0" smtClean="0">
                <a:solidFill>
                  <a:srgbClr val="002060"/>
                </a:solidFill>
              </a:rPr>
              <a:t>QUALITY </a:t>
            </a:r>
            <a:r>
              <a:rPr lang="en-IN" sz="4000" b="1" dirty="0">
                <a:solidFill>
                  <a:srgbClr val="002060"/>
                </a:solidFill>
              </a:rPr>
              <a:t>POLICY</a:t>
            </a:r>
          </a:p>
        </p:txBody>
      </p:sp>
      <p:sp>
        <p:nvSpPr>
          <p:cNvPr id="4" name="Rectangle 3"/>
          <p:cNvSpPr/>
          <p:nvPr/>
        </p:nvSpPr>
        <p:spPr>
          <a:xfrm>
            <a:off x="1851067" y="2230623"/>
            <a:ext cx="825572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Roboto Slab"/>
              </a:rPr>
              <a:t>To strive for excellence, in all Academic and c</a:t>
            </a:r>
            <a:r>
              <a:rPr lang="en-US" sz="3200" b="1" dirty="0" smtClean="0">
                <a:solidFill>
                  <a:srgbClr val="002060"/>
                </a:solidFill>
                <a:latin typeface="Roboto Slab"/>
              </a:rPr>
              <a:t>o-curricular activities </a:t>
            </a:r>
            <a:r>
              <a:rPr lang="en-US" sz="3200" b="1" dirty="0">
                <a:solidFill>
                  <a:srgbClr val="002060"/>
                </a:solidFill>
                <a:latin typeface="Roboto Slab"/>
              </a:rPr>
              <a:t>to provide stakeholder value, by creating competent and </a:t>
            </a:r>
            <a:r>
              <a:rPr lang="en-US" sz="3200" b="1" dirty="0" smtClean="0">
                <a:solidFill>
                  <a:srgbClr val="002060"/>
                </a:solidFill>
                <a:latin typeface="Roboto Slab"/>
              </a:rPr>
              <a:t>empowered students who </a:t>
            </a:r>
            <a:r>
              <a:rPr lang="en-US" sz="3200" b="1" dirty="0">
                <a:solidFill>
                  <a:srgbClr val="002060"/>
                </a:solidFill>
                <a:latin typeface="Roboto Slab"/>
              </a:rPr>
              <a:t>are socially productive and morally </a:t>
            </a:r>
            <a:r>
              <a:rPr lang="en-US" sz="3200" b="1" dirty="0" smtClean="0">
                <a:solidFill>
                  <a:srgbClr val="002060"/>
                </a:solidFill>
                <a:latin typeface="Roboto Slab"/>
              </a:rPr>
              <a:t>upright</a:t>
            </a:r>
            <a:r>
              <a:rPr lang="en-US" sz="3200" b="1" dirty="0">
                <a:solidFill>
                  <a:srgbClr val="002060"/>
                </a:solidFill>
                <a:latin typeface="Roboto Slab"/>
              </a:rPr>
              <a:t>.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IN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237" y="237263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79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BF2C6D-1092-D15A-AF11-6F56927956B6}"/>
              </a:ext>
            </a:extLst>
          </p:cNvPr>
          <p:cNvSpPr txBox="1"/>
          <p:nvPr/>
        </p:nvSpPr>
        <p:spPr>
          <a:xfrm>
            <a:off x="2090865" y="171960"/>
            <a:ext cx="77999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solidFill>
                  <a:srgbClr val="00B0F0"/>
                </a:solidFill>
              </a:rPr>
              <a:t> </a:t>
            </a:r>
            <a:r>
              <a:rPr lang="en-IN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IN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 </a:t>
            </a:r>
            <a:r>
              <a:rPr lang="en-I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analysis/Pass </a:t>
            </a:r>
            <a:r>
              <a:rPr lang="en-I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Percentage</a:t>
            </a:r>
            <a:endParaRPr lang="en-I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03392"/>
              </p:ext>
            </p:extLst>
          </p:nvPr>
        </p:nvGraphicFramePr>
        <p:xfrm>
          <a:off x="195076" y="1188720"/>
          <a:ext cx="11591541" cy="53858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70466">
                  <a:extLst>
                    <a:ext uri="{9D8B030D-6E8A-4147-A177-3AD203B41FA5}">
                      <a16:colId xmlns:a16="http://schemas.microsoft.com/office/drawing/2014/main" val="1702138180"/>
                    </a:ext>
                  </a:extLst>
                </a:gridCol>
                <a:gridCol w="1794819">
                  <a:extLst>
                    <a:ext uri="{9D8B030D-6E8A-4147-A177-3AD203B41FA5}">
                      <a16:colId xmlns:a16="http://schemas.microsoft.com/office/drawing/2014/main" val="4025686131"/>
                    </a:ext>
                  </a:extLst>
                </a:gridCol>
                <a:gridCol w="2023353">
                  <a:extLst>
                    <a:ext uri="{9D8B030D-6E8A-4147-A177-3AD203B41FA5}">
                      <a16:colId xmlns:a16="http://schemas.microsoft.com/office/drawing/2014/main" val="1596084244"/>
                    </a:ext>
                  </a:extLst>
                </a:gridCol>
                <a:gridCol w="1566285">
                  <a:extLst>
                    <a:ext uri="{9D8B030D-6E8A-4147-A177-3AD203B41FA5}">
                      <a16:colId xmlns:a16="http://schemas.microsoft.com/office/drawing/2014/main" val="1689153023"/>
                    </a:ext>
                  </a:extLst>
                </a:gridCol>
                <a:gridCol w="1495685">
                  <a:extLst>
                    <a:ext uri="{9D8B030D-6E8A-4147-A177-3AD203B41FA5}">
                      <a16:colId xmlns:a16="http://schemas.microsoft.com/office/drawing/2014/main" val="3245730366"/>
                    </a:ext>
                  </a:extLst>
                </a:gridCol>
                <a:gridCol w="1346114">
                  <a:extLst>
                    <a:ext uri="{9D8B030D-6E8A-4147-A177-3AD203B41FA5}">
                      <a16:colId xmlns:a16="http://schemas.microsoft.com/office/drawing/2014/main" val="2601336696"/>
                    </a:ext>
                  </a:extLst>
                </a:gridCol>
                <a:gridCol w="1794819">
                  <a:extLst>
                    <a:ext uri="{9D8B030D-6E8A-4147-A177-3AD203B41FA5}">
                      <a16:colId xmlns:a16="http://schemas.microsoft.com/office/drawing/2014/main" val="3293692494"/>
                    </a:ext>
                  </a:extLst>
                </a:gridCol>
              </a:tblGrid>
              <a:tr h="487962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IN" sz="2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M.Sc. (FINAL) CHEMISTRY</a:t>
                      </a:r>
                      <a:endParaRPr lang="en-IN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424451506"/>
                  </a:ext>
                </a:extLst>
              </a:tr>
              <a:tr h="212511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YEAR</a:t>
                      </a:r>
                      <a:endParaRPr lang="en-IN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</a:t>
                      </a:r>
                      <a:br>
                        <a:rPr lang="en-IN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IN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Admitted</a:t>
                      </a:r>
                      <a:br>
                        <a:rPr lang="en-IN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IN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Students</a:t>
                      </a:r>
                      <a:endParaRPr lang="en-IN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Discontinued</a:t>
                      </a:r>
                      <a:br>
                        <a:rPr lang="en-IN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IN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Students</a:t>
                      </a:r>
                      <a:br>
                        <a:rPr lang="en-IN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IN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Count</a:t>
                      </a:r>
                      <a:endParaRPr lang="en-IN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br>
                        <a:rPr lang="en-IN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IN" sz="2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Students attended for</a:t>
                      </a:r>
                      <a:r>
                        <a:rPr lang="en-IN" sz="20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Exams</a:t>
                      </a:r>
                      <a:endParaRPr lang="en-IN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Passed</a:t>
                      </a:r>
                      <a:endParaRPr lang="en-IN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Failed</a:t>
                      </a:r>
                      <a:endParaRPr lang="en-IN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 %</a:t>
                      </a:r>
                      <a:endParaRPr lang="en-IN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681961"/>
                  </a:ext>
                </a:extLst>
              </a:tr>
              <a:tr h="4879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94.55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634844"/>
                  </a:ext>
                </a:extLst>
              </a:tr>
              <a:tr h="487962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93.64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3382746"/>
                  </a:ext>
                </a:extLst>
              </a:tr>
              <a:tr h="410446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97.30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1181075"/>
                  </a:ext>
                </a:extLst>
              </a:tr>
              <a:tr h="487962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95.04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9872137"/>
                  </a:ext>
                </a:extLst>
              </a:tr>
              <a:tr h="487962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97.44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047586"/>
                  </a:ext>
                </a:extLst>
              </a:tr>
              <a:tr h="410446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97.60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4100062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233" y="0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26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F91D5E2-E185-58B6-F64E-7CDDEDFEEB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992943"/>
              </p:ext>
            </p:extLst>
          </p:nvPr>
        </p:nvGraphicFramePr>
        <p:xfrm>
          <a:off x="490195" y="1275476"/>
          <a:ext cx="11581940" cy="523141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052900">
                  <a:extLst>
                    <a:ext uri="{9D8B030D-6E8A-4147-A177-3AD203B41FA5}">
                      <a16:colId xmlns:a16="http://schemas.microsoft.com/office/drawing/2014/main" val="519273672"/>
                    </a:ext>
                  </a:extLst>
                </a:gridCol>
                <a:gridCol w="4909076">
                  <a:extLst>
                    <a:ext uri="{9D8B030D-6E8A-4147-A177-3AD203B41FA5}">
                      <a16:colId xmlns:a16="http://schemas.microsoft.com/office/drawing/2014/main" val="2241009109"/>
                    </a:ext>
                  </a:extLst>
                </a:gridCol>
                <a:gridCol w="1096111">
                  <a:extLst>
                    <a:ext uri="{9D8B030D-6E8A-4147-A177-3AD203B41FA5}">
                      <a16:colId xmlns:a16="http://schemas.microsoft.com/office/drawing/2014/main" val="3092659560"/>
                    </a:ext>
                  </a:extLst>
                </a:gridCol>
                <a:gridCol w="2716306">
                  <a:extLst>
                    <a:ext uri="{9D8B030D-6E8A-4147-A177-3AD203B41FA5}">
                      <a16:colId xmlns:a16="http://schemas.microsoft.com/office/drawing/2014/main" val="2613532680"/>
                    </a:ext>
                  </a:extLst>
                </a:gridCol>
                <a:gridCol w="1807547">
                  <a:extLst>
                    <a:ext uri="{9D8B030D-6E8A-4147-A177-3AD203B41FA5}">
                      <a16:colId xmlns:a16="http://schemas.microsoft.com/office/drawing/2014/main" val="2136508592"/>
                    </a:ext>
                  </a:extLst>
                </a:gridCol>
              </a:tblGrid>
              <a:tr h="50904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S.No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Name of the  Faculty member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Age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Yrs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Highest qualification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 -index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599618"/>
                  </a:ext>
                </a:extLst>
              </a:tr>
              <a:tr h="488563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Prof. T. Siva </a:t>
                      </a: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Rao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M.Sc., Ph.D.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539094"/>
                  </a:ext>
                </a:extLst>
              </a:tr>
              <a:tr h="53930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Prof. K. </a:t>
                      </a:r>
                      <a:r>
                        <a:rPr lang="en-US" sz="1600" b="1" kern="1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Basavaiah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M.Sc., Ph.D.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3319425"/>
                  </a:ext>
                </a:extLst>
              </a:tr>
              <a:tr h="478256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Prof. P. </a:t>
                      </a:r>
                      <a:r>
                        <a:rPr lang="en-US" sz="1600" b="1" kern="1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Shyamala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M.Sc., Ph.D.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934456"/>
                  </a:ext>
                </a:extLst>
              </a:tr>
              <a:tr h="47825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Prof. V. </a:t>
                      </a:r>
                      <a:r>
                        <a:rPr lang="en-US" sz="1600" b="1" kern="1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Siddaiah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M.Sc., Ph.D.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4206689"/>
                  </a:ext>
                </a:extLst>
              </a:tr>
              <a:tr h="48544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Prof. B.B.V. </a:t>
                      </a:r>
                      <a:r>
                        <a:rPr lang="en-US" sz="1600" b="1" kern="1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Sailaja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M.Sc., Ph.D.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9315721"/>
                  </a:ext>
                </a:extLst>
              </a:tr>
              <a:tr h="45833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Prof. G. </a:t>
                      </a:r>
                      <a:r>
                        <a:rPr lang="en-US" sz="1600" b="1" kern="1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Venkateswara</a:t>
                      </a: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Rao</a:t>
                      </a:r>
                      <a:endParaRPr lang="en-US" sz="1600" b="1" kern="100" baseline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M.Sc., Ph.D.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570607"/>
                  </a:ext>
                </a:extLst>
              </a:tr>
              <a:tr h="45833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IN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81685" algn="ctr"/>
                        </a:tabLst>
                        <a:defRPr/>
                      </a:pP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Prof. K. Jaya </a:t>
                      </a:r>
                      <a:r>
                        <a:rPr lang="en-US" sz="1600" b="1" kern="1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Prasanthi</a:t>
                      </a:r>
                      <a:endParaRPr lang="en-IN" sz="1600" b="1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M.Sc., Ph.D.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61773"/>
                  </a:ext>
                </a:extLst>
              </a:tr>
              <a:tr h="37862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Dr. P. </a:t>
                      </a: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Srinivasa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Rao </a:t>
                      </a: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Associate</a:t>
                      </a:r>
                      <a:r>
                        <a:rPr lang="en-US" sz="16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Professor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M.Sc., Ph.D.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1306144"/>
                  </a:ext>
                </a:extLst>
              </a:tr>
              <a:tr h="488563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Dr. P. </a:t>
                      </a: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Kamala, Associate</a:t>
                      </a:r>
                      <a:r>
                        <a:rPr lang="en-US" sz="16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Professor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M.Sc., Ph.D.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969517"/>
                  </a:ext>
                </a:extLst>
              </a:tr>
              <a:tr h="46085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Dr. A. Chandra </a:t>
                      </a: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Leela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Associate</a:t>
                      </a:r>
                      <a:r>
                        <a:rPr lang="en-US" sz="16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Professor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M.Sc., Ph.D.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369304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66887" y="491623"/>
            <a:ext cx="8797839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dirty="0" smtClean="0"/>
              <a:t>				</a:t>
            </a:r>
            <a:r>
              <a:rPr lang="en-IN" sz="2400" b="1" dirty="0" smtClean="0"/>
              <a:t>FACULTY AND THEIR SPECIALISATIONS</a:t>
            </a:r>
            <a:endParaRPr lang="en-IN" sz="2400" b="1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958" y="-22256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3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F91D5E2-E185-58B6-F64E-7CDDEDFEEB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616520"/>
              </p:ext>
            </p:extLst>
          </p:nvPr>
        </p:nvGraphicFramePr>
        <p:xfrm>
          <a:off x="1212112" y="2217911"/>
          <a:ext cx="9630215" cy="298671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875471">
                  <a:extLst>
                    <a:ext uri="{9D8B030D-6E8A-4147-A177-3AD203B41FA5}">
                      <a16:colId xmlns:a16="http://schemas.microsoft.com/office/drawing/2014/main" val="519273672"/>
                    </a:ext>
                  </a:extLst>
                </a:gridCol>
                <a:gridCol w="4770417">
                  <a:extLst>
                    <a:ext uri="{9D8B030D-6E8A-4147-A177-3AD203B41FA5}">
                      <a16:colId xmlns:a16="http://schemas.microsoft.com/office/drawing/2014/main" val="2241009109"/>
                    </a:ext>
                  </a:extLst>
                </a:gridCol>
                <a:gridCol w="1362635">
                  <a:extLst>
                    <a:ext uri="{9D8B030D-6E8A-4147-A177-3AD203B41FA5}">
                      <a16:colId xmlns:a16="http://schemas.microsoft.com/office/drawing/2014/main" val="3092659560"/>
                    </a:ext>
                  </a:extLst>
                </a:gridCol>
                <a:gridCol w="1565414">
                  <a:extLst>
                    <a:ext uri="{9D8B030D-6E8A-4147-A177-3AD203B41FA5}">
                      <a16:colId xmlns:a16="http://schemas.microsoft.com/office/drawing/2014/main" val="2613532680"/>
                    </a:ext>
                  </a:extLst>
                </a:gridCol>
                <a:gridCol w="1056278">
                  <a:extLst>
                    <a:ext uri="{9D8B030D-6E8A-4147-A177-3AD203B41FA5}">
                      <a16:colId xmlns:a16="http://schemas.microsoft.com/office/drawing/2014/main" val="1319920309"/>
                    </a:ext>
                  </a:extLst>
                </a:gridCol>
              </a:tblGrid>
              <a:tr h="9666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S.No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Name of the  Faculty member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Age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Yrs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Highest qualification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H-index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599618"/>
                  </a:ext>
                </a:extLst>
              </a:tr>
              <a:tr h="488563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Dr. V. Christopher, Asst. Professor contract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M.Sc., Ph.D.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539094"/>
                  </a:ext>
                </a:extLst>
              </a:tr>
              <a:tr h="53930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Dr. B. V. Srinivas, Asst. Professor contract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M.Sc., Ph.D.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3319425"/>
                  </a:ext>
                </a:extLst>
              </a:tr>
              <a:tr h="478256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Dr. D. </a:t>
                      </a:r>
                      <a:r>
                        <a:rPr lang="en-US" sz="1600" b="1" kern="1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Samsonu</a:t>
                      </a: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Asst. Professor contract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M.Sc., Ph.D.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934456"/>
                  </a:ext>
                </a:extLst>
              </a:tr>
              <a:tr h="47825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Dr. K.V.V. </a:t>
                      </a:r>
                      <a:r>
                        <a:rPr lang="en-US" sz="1600" b="1" kern="1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Satyanarayana</a:t>
                      </a: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Asst. Professor contract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M.Sc., Ph.D.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4206689"/>
                  </a:ext>
                </a:extLst>
              </a:tr>
              <a:tr h="48544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Prof. </a:t>
                      </a: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G. </a:t>
                      </a:r>
                      <a:r>
                        <a:rPr lang="en-US" sz="1600" b="1" kern="1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Nageswara</a:t>
                      </a: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Rao, </a:t>
                      </a:r>
                      <a:r>
                        <a:rPr lang="en-US" sz="16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Emeritus </a:t>
                      </a: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Professor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M.Sc., Ph.D.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I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9315721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212112" y="971341"/>
            <a:ext cx="8739962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IN" sz="2400" b="1" dirty="0" smtClean="0"/>
              <a:t>FACULTY </a:t>
            </a:r>
            <a:r>
              <a:rPr lang="en-IN" sz="2400" b="1" dirty="0"/>
              <a:t>AND THEIR SPECIALISATIONS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327" y="134978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56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7686" y="512726"/>
            <a:ext cx="69862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Accomplishments /</a:t>
            </a:r>
            <a:endParaRPr lang="en-IN" sz="28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BEFF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Major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BEFF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Research Areas/ Themes</a:t>
            </a:r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srgbClr val="DBEFF9">
                  <a:lumMod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3996641"/>
              </p:ext>
            </p:extLst>
          </p:nvPr>
        </p:nvGraphicFramePr>
        <p:xfrm>
          <a:off x="6038222" y="1554480"/>
          <a:ext cx="5929312" cy="5303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762940"/>
              </p:ext>
            </p:extLst>
          </p:nvPr>
        </p:nvGraphicFramePr>
        <p:xfrm>
          <a:off x="205256" y="1977144"/>
          <a:ext cx="5832966" cy="34635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9920">
                  <a:extLst>
                    <a:ext uri="{9D8B030D-6E8A-4147-A177-3AD203B41FA5}">
                      <a16:colId xmlns:a16="http://schemas.microsoft.com/office/drawing/2014/main" val="2049307682"/>
                    </a:ext>
                  </a:extLst>
                </a:gridCol>
                <a:gridCol w="1983046">
                  <a:extLst>
                    <a:ext uri="{9D8B030D-6E8A-4147-A177-3AD203B41FA5}">
                      <a16:colId xmlns:a16="http://schemas.microsoft.com/office/drawing/2014/main" val="2062906744"/>
                    </a:ext>
                  </a:extLst>
                </a:gridCol>
              </a:tblGrid>
              <a:tr h="976895"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Major research areas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of papers </a:t>
                      </a:r>
                      <a:r>
                        <a:rPr lang="en-IN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published(262)</a:t>
                      </a:r>
                      <a:endParaRPr lang="en-IN" sz="2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64792781"/>
                  </a:ext>
                </a:extLst>
              </a:tr>
              <a:tr h="653955">
                <a:tc>
                  <a:txBody>
                    <a:bodyPr/>
                    <a:lstStyle/>
                    <a:p>
                      <a:pPr marL="182563" indent="0" algn="l" fontAlgn="b"/>
                      <a:r>
                        <a:rPr lang="en-IN" sz="2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Analytical chemistry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564652"/>
                  </a:ext>
                </a:extLst>
              </a:tr>
              <a:tr h="392911">
                <a:tc>
                  <a:txBody>
                    <a:bodyPr/>
                    <a:lstStyle/>
                    <a:p>
                      <a:pPr marL="182563" indent="0" algn="l" fontAlgn="b"/>
                      <a:r>
                        <a:rPr lang="en-IN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Material Chemistry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3992503"/>
                  </a:ext>
                </a:extLst>
              </a:tr>
              <a:tr h="392911">
                <a:tc>
                  <a:txBody>
                    <a:bodyPr/>
                    <a:lstStyle/>
                    <a:p>
                      <a:pPr marL="182563" indent="0" algn="l" fontAlgn="b"/>
                      <a:r>
                        <a:rPr lang="en-IN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Physical Chemistry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200994"/>
                  </a:ext>
                </a:extLst>
              </a:tr>
              <a:tr h="392911">
                <a:tc>
                  <a:txBody>
                    <a:bodyPr/>
                    <a:lstStyle/>
                    <a:p>
                      <a:pPr marL="182563" indent="0" algn="l" fontAlgn="b"/>
                      <a:r>
                        <a:rPr lang="en-IN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Organic Chemistry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8032852"/>
                  </a:ext>
                </a:extLst>
              </a:tr>
              <a:tr h="653955">
                <a:tc>
                  <a:txBody>
                    <a:bodyPr/>
                    <a:lstStyle/>
                    <a:p>
                      <a:pPr marL="182563" indent="0" algn="l" fontAlgn="b"/>
                      <a:r>
                        <a:rPr lang="en-IN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Environmental </a:t>
                      </a:r>
                      <a:r>
                        <a:rPr lang="en-IN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Chemistry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3332618"/>
                  </a:ext>
                </a:extLst>
              </a:tr>
            </a:tbl>
          </a:graphicData>
        </a:graphic>
      </p:graphicFrame>
      <p:pic>
        <p:nvPicPr>
          <p:cNvPr id="11" name="Picture 4">
            <a:extLst>
              <a:ext uri="{FF2B5EF4-FFF2-40B4-BE49-F238E27FC236}">
                <a16:creationId xmlns:a16="http://schemas.microsoft.com/office/drawing/2014/main" id="{85D4B357-1BCF-41A2-69E4-6CCACC89BB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603" y="0"/>
            <a:ext cx="1110397" cy="114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4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425433"/>
              </p:ext>
            </p:extLst>
          </p:nvPr>
        </p:nvGraphicFramePr>
        <p:xfrm>
          <a:off x="191386" y="1142392"/>
          <a:ext cx="12000614" cy="571560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077322">
                  <a:extLst>
                    <a:ext uri="{9D8B030D-6E8A-4147-A177-3AD203B41FA5}">
                      <a16:colId xmlns:a16="http://schemas.microsoft.com/office/drawing/2014/main" val="1874960568"/>
                    </a:ext>
                  </a:extLst>
                </a:gridCol>
                <a:gridCol w="5137283">
                  <a:extLst>
                    <a:ext uri="{9D8B030D-6E8A-4147-A177-3AD203B41FA5}">
                      <a16:colId xmlns:a16="http://schemas.microsoft.com/office/drawing/2014/main" val="1241411240"/>
                    </a:ext>
                  </a:extLst>
                </a:gridCol>
                <a:gridCol w="1996531">
                  <a:extLst>
                    <a:ext uri="{9D8B030D-6E8A-4147-A177-3AD203B41FA5}">
                      <a16:colId xmlns:a16="http://schemas.microsoft.com/office/drawing/2014/main" val="2243831711"/>
                    </a:ext>
                  </a:extLst>
                </a:gridCol>
                <a:gridCol w="1442687">
                  <a:extLst>
                    <a:ext uri="{9D8B030D-6E8A-4147-A177-3AD203B41FA5}">
                      <a16:colId xmlns:a16="http://schemas.microsoft.com/office/drawing/2014/main" val="2553542371"/>
                    </a:ext>
                  </a:extLst>
                </a:gridCol>
                <a:gridCol w="1346791">
                  <a:extLst>
                    <a:ext uri="{9D8B030D-6E8A-4147-A177-3AD203B41FA5}">
                      <a16:colId xmlns:a16="http://schemas.microsoft.com/office/drawing/2014/main" val="4006814315"/>
                    </a:ext>
                  </a:extLst>
                </a:gridCol>
              </a:tblGrid>
              <a:tr h="657606">
                <a:tc>
                  <a:txBody>
                    <a:bodyPr/>
                    <a:lstStyle/>
                    <a:p>
                      <a:pPr marL="313690" algn="l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Name</a:t>
                      </a:r>
                      <a:r>
                        <a:rPr lang="en-US" sz="1600" b="1" spc="-5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en-US" sz="1600" b="1" spc="-2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P I</a:t>
                      </a:r>
                      <a:endParaRPr lang="en-IN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3505" marR="89535" algn="l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                         Title</a:t>
                      </a:r>
                      <a:r>
                        <a:rPr lang="en-US" sz="1600" b="1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en-US" sz="1600" b="1" spc="-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project</a:t>
                      </a:r>
                      <a:r>
                        <a:rPr lang="en-US" sz="1600" b="1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and</a:t>
                      </a:r>
                      <a:r>
                        <a:rPr lang="en-US" sz="1600" b="1" spc="-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duration</a:t>
                      </a:r>
                      <a:r>
                        <a:rPr lang="en-US" sz="1600" b="1" spc="-5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in</a:t>
                      </a:r>
                      <a:r>
                        <a:rPr lang="en-IN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Years</a:t>
                      </a:r>
                      <a:endParaRPr lang="en-IN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805" marR="74930" algn="l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Project</a:t>
                      </a:r>
                      <a:r>
                        <a:rPr lang="en-US" sz="1600" b="1" spc="-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No.</a:t>
                      </a:r>
                      <a:r>
                        <a:rPr lang="en-US" sz="1600" b="1" spc="-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600" b="1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Date</a:t>
                      </a:r>
                      <a:r>
                        <a:rPr lang="en-US" sz="1600" b="1" spc="-3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of</a:t>
                      </a:r>
                      <a:endParaRPr lang="en-IN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  <a:p>
                      <a:pPr marL="90170" marR="74930" algn="l">
                        <a:spcBef>
                          <a:spcPts val="265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start</a:t>
                      </a:r>
                      <a:endParaRPr lang="en-IN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105" marR="64770" algn="l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Amount</a:t>
                      </a:r>
                      <a:r>
                        <a:rPr lang="en-US" sz="1600" b="1" spc="-7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sanctioned</a:t>
                      </a:r>
                      <a:endParaRPr lang="en-IN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  <a:p>
                      <a:pPr marL="77470" marR="64770" algn="l">
                        <a:spcBef>
                          <a:spcPts val="265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600" b="1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Lakhs)</a:t>
                      </a:r>
                      <a:endParaRPr lang="en-IN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9563" indent="0" algn="l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1600" b="1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Funding</a:t>
                      </a:r>
                      <a:r>
                        <a:rPr lang="en-US" sz="1600" b="1" spc="-1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Agency</a:t>
                      </a:r>
                      <a:endParaRPr lang="en-IN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3678113"/>
                  </a:ext>
                </a:extLst>
              </a:tr>
              <a:tr h="7979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Prof.K.Basavaiah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Development of carbon dot based functional materials for catalysis, Bio-imaging and anti counterfeit applications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SERB/F/10336/2021-22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30,08,764.00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DST-SERB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8514879"/>
                  </a:ext>
                </a:extLst>
              </a:tr>
              <a:tr h="13299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Prof.V.Siddaiah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Design &amp; development</a:t>
                      </a:r>
                      <a:r>
                        <a:rPr lang="en-US" sz="1600" baseline="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 of new strategies for functionalization of remote </a:t>
                      </a:r>
                      <a:r>
                        <a:rPr lang="en-US" sz="1600" baseline="0" dirty="0" smtClean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Csp3 </a:t>
                      </a:r>
                      <a:r>
                        <a:rPr lang="en-US" sz="1600" baseline="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–H bonds via iminyl radical –triggered </a:t>
                      </a:r>
                      <a:r>
                        <a:rPr lang="en-US" sz="1600" baseline="0" dirty="0" smtClean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1,5-hydrogen atom </a:t>
                      </a:r>
                      <a:r>
                        <a:rPr lang="en-US" sz="1600" baseline="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transfer (hat) cascade </a:t>
                      </a:r>
                      <a:r>
                        <a:rPr lang="en-US" sz="1600" baseline="0" dirty="0" smtClean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annulation reactions 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 DSTEEQ/2021/000168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37,78,764.00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DST-SERB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5969867"/>
                  </a:ext>
                </a:extLst>
              </a:tr>
              <a:tr h="5319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Prof.B.B.V.Sailaja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Improved</a:t>
                      </a:r>
                      <a:r>
                        <a:rPr lang="en-US" sz="1600" baseline="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 atmospheric correction procedures using NRT parameters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EOS-6/OCEANSAT-3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 30,00,000.00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ISRO-SERB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4314573"/>
                  </a:ext>
                </a:extLst>
              </a:tr>
              <a:tr h="7979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Prof.B.B.V.Sailaja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 Air</a:t>
                      </a:r>
                      <a:r>
                        <a:rPr lang="en-US" sz="1600" baseline="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 sea fluxes of Carbon dioxide from coastal Bay of Bengal influence of physical and bio chemical processes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NRSCBOB/ECSA/AOSG/OSO/NCP-CCO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 1,80,68,000.00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NRSC-BOB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8116294"/>
                  </a:ext>
                </a:extLst>
              </a:tr>
              <a:tr h="8057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Prof. P.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Shyamala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Synthesis and characterization of Nitrogen doped reduced graphene oxide (N-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rGO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for hybrid capacitor.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NSTL/CARS/BUILDUP/2021-22/02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9,94,750.00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NSTL-DRDO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4394756"/>
                  </a:ext>
                </a:extLst>
              </a:tr>
              <a:tr h="6822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Prof.</a:t>
                      </a:r>
                      <a:r>
                        <a:rPr lang="en-IN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K. </a:t>
                      </a:r>
                      <a:r>
                        <a:rPr lang="en-IN" sz="1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Basavaiah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Green synthesis of metal and metal oxide nanoparticles from medicinal plants for catalysis and biomedical applications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Seed money grant- Andhra University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25,00,000.00</a:t>
                      </a:r>
                      <a:endParaRPr lang="en-IN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N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A.U.</a:t>
                      </a:r>
                      <a:endParaRPr lang="en-IN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9675857"/>
                  </a:ext>
                </a:extLst>
              </a:tr>
            </a:tbl>
          </a:graphicData>
        </a:graphic>
      </p:graphicFrame>
      <p:pic>
        <p:nvPicPr>
          <p:cNvPr id="6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603" y="0"/>
            <a:ext cx="1110397" cy="1148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5811" y="0"/>
            <a:ext cx="101770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BEFF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Ongoing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BEFF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BEFF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DBEFF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BEFF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projects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BEFF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Total value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BEFF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srgbClr val="DBEFF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I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BEFF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Rs. 3.2 Crores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rgbClr val="DBEFF9">
                  <a:lumMod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rgbClr val="DBEFF9">
                  <a:lumMod val="25000"/>
                </a:srgbClr>
              </a:solidFill>
              <a:effectLst/>
              <a:uLnTx/>
              <a:uFillTx/>
              <a:latin typeface="Aptos Display" panose="020B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93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3043584"/>
              </p:ext>
            </p:extLst>
          </p:nvPr>
        </p:nvGraphicFramePr>
        <p:xfrm>
          <a:off x="60208" y="380075"/>
          <a:ext cx="12102548" cy="687388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855684">
                  <a:extLst>
                    <a:ext uri="{9D8B030D-6E8A-4147-A177-3AD203B41FA5}">
                      <a16:colId xmlns:a16="http://schemas.microsoft.com/office/drawing/2014/main" val="3456956955"/>
                    </a:ext>
                  </a:extLst>
                </a:gridCol>
                <a:gridCol w="5528709">
                  <a:extLst>
                    <a:ext uri="{9D8B030D-6E8A-4147-A177-3AD203B41FA5}">
                      <a16:colId xmlns:a16="http://schemas.microsoft.com/office/drawing/2014/main" val="1919169038"/>
                    </a:ext>
                  </a:extLst>
                </a:gridCol>
                <a:gridCol w="2038133">
                  <a:extLst>
                    <a:ext uri="{9D8B030D-6E8A-4147-A177-3AD203B41FA5}">
                      <a16:colId xmlns:a16="http://schemas.microsoft.com/office/drawing/2014/main" val="579678343"/>
                    </a:ext>
                  </a:extLst>
                </a:gridCol>
                <a:gridCol w="1341167">
                  <a:extLst>
                    <a:ext uri="{9D8B030D-6E8A-4147-A177-3AD203B41FA5}">
                      <a16:colId xmlns:a16="http://schemas.microsoft.com/office/drawing/2014/main" val="3102625702"/>
                    </a:ext>
                  </a:extLst>
                </a:gridCol>
                <a:gridCol w="1338855">
                  <a:extLst>
                    <a:ext uri="{9D8B030D-6E8A-4147-A177-3AD203B41FA5}">
                      <a16:colId xmlns:a16="http://schemas.microsoft.com/office/drawing/2014/main" val="3644413301"/>
                    </a:ext>
                  </a:extLst>
                </a:gridCol>
              </a:tblGrid>
              <a:tr h="9291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Name of   P I</a:t>
                      </a:r>
                      <a:endParaRPr lang="en-IN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Title of project and duration in</a:t>
                      </a:r>
                      <a:endParaRPr lang="en-IN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Yrs</a:t>
                      </a:r>
                      <a:endParaRPr lang="en-IN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Project No./ Date of</a:t>
                      </a:r>
                      <a:endParaRPr lang="en-IN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start and closure</a:t>
                      </a:r>
                      <a:endParaRPr lang="en-IN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Amount sanctioned</a:t>
                      </a:r>
                      <a:endParaRPr lang="en-IN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Lakhs)</a:t>
                      </a:r>
                      <a:endParaRPr lang="en-IN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Funding Agency</a:t>
                      </a:r>
                      <a:endParaRPr lang="en-IN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4153335"/>
                  </a:ext>
                </a:extLst>
              </a:tr>
              <a:tr h="712667">
                <a:tc>
                  <a:txBody>
                    <a:bodyPr/>
                    <a:lstStyle/>
                    <a:p>
                      <a:pPr marL="92075" indent="0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Prof </a:t>
                      </a:r>
                      <a:r>
                        <a:rPr lang="en-US" sz="1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T.Siva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Rao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9850" marR="262890" algn="l">
                        <a:lnSpc>
                          <a:spcPct val="960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Poly</a:t>
                      </a:r>
                      <a:r>
                        <a:rPr lang="en-US" sz="1600" spc="-4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3-Thionic</a:t>
                      </a:r>
                      <a:r>
                        <a:rPr lang="en-US" sz="1600" spc="-25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acid-(TiO2-</a:t>
                      </a:r>
                      <a:r>
                        <a:rPr lang="en-US" sz="1600" spc="-26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Cu)  nanohybrids: Twin</a:t>
                      </a:r>
                      <a:r>
                        <a:rPr lang="en-US" sz="1600" spc="5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applications ineffective</a:t>
                      </a:r>
                      <a:r>
                        <a:rPr lang="en-US" sz="1600" spc="5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photocatalysis</a:t>
                      </a:r>
                      <a:r>
                        <a:rPr lang="en-US" sz="1600" spc="-3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and</a:t>
                      </a:r>
                      <a:r>
                        <a:rPr lang="en-US" sz="1600" spc="-55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polymer</a:t>
                      </a:r>
                      <a:r>
                        <a:rPr lang="en-US" sz="1600" spc="-26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sensitized</a:t>
                      </a:r>
                      <a:r>
                        <a:rPr lang="en-US" sz="1600" spc="-25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solar</a:t>
                      </a:r>
                      <a:r>
                        <a:rPr lang="en-US" sz="1600" spc="2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cells.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SERB/F/1767/2015-16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.(Dt : 06-07-2015)</a:t>
                      </a:r>
                    </a:p>
                  </a:txBody>
                  <a:tcPr marL="7965" marR="7965" marT="7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43,00,000</a:t>
                      </a:r>
                      <a:r>
                        <a:rPr lang="en-US" sz="1600" spc="3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.00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310" algn="ctr">
                        <a:lnSpc>
                          <a:spcPts val="1245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 DST-SER,</a:t>
                      </a:r>
                      <a:r>
                        <a:rPr lang="en-US" sz="1600" spc="-2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New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Delhi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7499847"/>
                  </a:ext>
                </a:extLst>
              </a:tr>
              <a:tr h="583657">
                <a:tc>
                  <a:txBody>
                    <a:bodyPr/>
                    <a:lstStyle/>
                    <a:p>
                      <a:pPr marL="92075" indent="0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Dr. K. Suresh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Babu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2075" indent="-92075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Transformative Crystalline hybrid Porous Materials; Chemical    Synthesis and Applications 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2075" indent="0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A.V(2)/DST-INSPIRE</a:t>
                      </a:r>
                    </a:p>
                    <a:p>
                      <a:pPr marL="92075" indent="0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7-7-2021-</a:t>
                      </a:r>
                      <a:r>
                        <a:rPr lang="en-US" sz="16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CLOSED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35,00,000.00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DST-INSPIRE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4863164"/>
                  </a:ext>
                </a:extLst>
              </a:tr>
              <a:tr h="867253">
                <a:tc>
                  <a:txBody>
                    <a:bodyPr/>
                    <a:lstStyle/>
                    <a:p>
                      <a:pPr marL="92075" indent="0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Dr. K. Suresh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Babu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2075" indent="0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Stabilization of Single Metal Atoms/Clusters over Redox Active Two Dimensional Conductive Crystalline Frameworks for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Chemiresistive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Hydrogen Gas Sensing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2075" indent="-92075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CRG/20191003925(DT</a:t>
                      </a:r>
                      <a:r>
                        <a:rPr lang="en-US" sz="16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:31-01-2020 TO 31-01-2023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49,00,000.00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DST-SERB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8801988"/>
                  </a:ext>
                </a:extLst>
              </a:tr>
              <a:tr h="610549">
                <a:tc>
                  <a:txBody>
                    <a:bodyPr/>
                    <a:lstStyle/>
                    <a:p>
                      <a:pPr marL="92075" indent="0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Dr. K. Suresh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Babu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2075" indent="0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Synchrotron X-ray Absorption Spectroscopy Analysis (EXAFS and XANES) of Single Metal Atom Confined Materials for Toxic Gas Sensing 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2075" indent="0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CSR-ICISUM-48/CRS-33/2020-21/789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8,00,000.00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UGC-DAE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5904631"/>
                  </a:ext>
                </a:extLst>
              </a:tr>
              <a:tr h="587383">
                <a:tc>
                  <a:txBody>
                    <a:bodyPr/>
                    <a:lstStyle/>
                    <a:p>
                      <a:pPr marL="92075" indent="0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Prof. P.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Shyamala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2075" indent="0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Sea Water Quality monitoring(Coastal Research scheme) 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2075" indent="0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MOES/ICMAM/PD/SUPPLEMENTARY</a:t>
                      </a:r>
                      <a:r>
                        <a:rPr lang="en-US" sz="16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ORDER/81/2017 DT 22-3-2018 to 22-3-2021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19,79,000.00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MOES,NCCR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5684795"/>
                  </a:ext>
                </a:extLst>
              </a:tr>
              <a:tr h="587383">
                <a:tc>
                  <a:txBody>
                    <a:bodyPr/>
                    <a:lstStyle/>
                    <a:p>
                      <a:pPr marL="92075" indent="0">
                        <a:spcAft>
                          <a:spcPts val="0"/>
                        </a:spcAft>
                      </a:pPr>
                      <a:r>
                        <a:rPr lang="en-IN" sz="1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Prof.</a:t>
                      </a:r>
                      <a:r>
                        <a:rPr lang="en-IN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K. </a:t>
                      </a:r>
                      <a:r>
                        <a:rPr lang="en-IN" sz="1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Basavaiah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2075" indent="0">
                        <a:spcAft>
                          <a:spcPts val="0"/>
                        </a:spcAft>
                      </a:pPr>
                      <a:r>
                        <a:rPr lang="en-IN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Operation and </a:t>
                      </a:r>
                      <a:r>
                        <a:rPr lang="en-IN" sz="1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maintainence</a:t>
                      </a:r>
                      <a:r>
                        <a:rPr lang="en-IN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of continuous online air-quality monitoring</a:t>
                      </a:r>
                      <a:r>
                        <a:rPr lang="en-IN" sz="16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at three areas of </a:t>
                      </a:r>
                      <a:r>
                        <a:rPr lang="en-IN" sz="16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visakhapatnam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2075" indent="0">
                        <a:spcAft>
                          <a:spcPts val="0"/>
                        </a:spcAft>
                      </a:pPr>
                      <a:r>
                        <a:rPr lang="en-IN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02-05-23 to</a:t>
                      </a:r>
                      <a:r>
                        <a:rPr lang="en-IN" sz="16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02-02-24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30,19,200.00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VPT, </a:t>
                      </a:r>
                      <a:r>
                        <a:rPr lang="en-IN" sz="1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Vizag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127417"/>
                  </a:ext>
                </a:extLst>
              </a:tr>
              <a:tr h="748691">
                <a:tc>
                  <a:txBody>
                    <a:bodyPr/>
                    <a:lstStyle/>
                    <a:p>
                      <a:pPr marL="92075" indent="0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Prof. P.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Shyamala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&amp; Prof.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Y.L.N.Murthy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2075" indent="0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In-depth investigative studies on Novel synthetic process of C6 perfluoro ketone (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novec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1230) for upscaling (optimization, recycling &amp; economic viability) 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2075" indent="0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(CARS</a:t>
                      </a:r>
                      <a:r>
                        <a:rPr lang="en-US" sz="16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)CONTRACT FOR ACQUISITION OF RESEARCH SERVICES 31/12/2018 to 05-2022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1,14,87,000.00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CFEES, DRDO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5" marR="7965" marT="79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9050851"/>
                  </a:ext>
                </a:extLst>
              </a:tr>
            </a:tbl>
          </a:graphicData>
        </a:graphic>
      </p:graphicFrame>
      <p:sp>
        <p:nvSpPr>
          <p:cNvPr id="6" name="Flowchart: Alternate Process 5"/>
          <p:cNvSpPr/>
          <p:nvPr/>
        </p:nvSpPr>
        <p:spPr>
          <a:xfrm>
            <a:off x="6969794" y="879566"/>
            <a:ext cx="2696720" cy="1201783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85280" y="4709161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7558" y="3398"/>
            <a:ext cx="11261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BEFF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Completed research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DBEFF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BEFF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grants during the last five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BEFF9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years :  Rs. 2.7 crores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BEFF9">
                    <a:lumMod val="25000"/>
                  </a:srgbClr>
                </a:solidFill>
                <a:effectLst/>
                <a:uLnTx/>
                <a:uFillTx/>
                <a:latin typeface="Aptos Display" panose="020B0004020202020204"/>
                <a:ea typeface="+mn-ea"/>
                <a:cs typeface="+mn-cs"/>
              </a:rPr>
              <a:t> 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rgbClr val="DBEFF9">
                  <a:lumMod val="25000"/>
                </a:srgbClr>
              </a:solidFill>
              <a:effectLst/>
              <a:uLnTx/>
              <a:uFillTx/>
              <a:latin typeface="Aptos Display" panose="020B00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0"/>
            <a:ext cx="885156" cy="97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84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799834"/>
              </p:ext>
            </p:extLst>
          </p:nvPr>
        </p:nvGraphicFramePr>
        <p:xfrm>
          <a:off x="295442" y="167342"/>
          <a:ext cx="10348746" cy="642563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324817">
                  <a:extLst>
                    <a:ext uri="{9D8B030D-6E8A-4147-A177-3AD203B41FA5}">
                      <a16:colId xmlns:a16="http://schemas.microsoft.com/office/drawing/2014/main" val="3383384785"/>
                    </a:ext>
                  </a:extLst>
                </a:gridCol>
                <a:gridCol w="9023929">
                  <a:extLst>
                    <a:ext uri="{9D8B030D-6E8A-4147-A177-3AD203B41FA5}">
                      <a16:colId xmlns:a16="http://schemas.microsoft.com/office/drawing/2014/main" val="2194495684"/>
                    </a:ext>
                  </a:extLst>
                </a:gridCol>
              </a:tblGrid>
              <a:tr h="1240133">
                <a:tc>
                  <a:txBody>
                    <a:bodyPr/>
                    <a:lstStyle/>
                    <a:p>
                      <a:pPr marL="54610" algn="ctr">
                        <a:spcBef>
                          <a:spcPts val="92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S.</a:t>
                      </a:r>
                      <a:r>
                        <a:rPr lang="en-US" sz="2400" b="1" spc="-4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No.</a:t>
                      </a:r>
                      <a:endParaRPr lang="en-IN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56515" algn="ctr">
                        <a:spcBef>
                          <a:spcPts val="92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FUTURE</a:t>
                      </a:r>
                      <a:r>
                        <a:rPr lang="en-US" sz="2400" b="1" spc="-6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MAJOR</a:t>
                      </a:r>
                      <a:r>
                        <a:rPr lang="en-US" sz="2400" b="1" spc="-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RESEARCH</a:t>
                      </a:r>
                      <a:r>
                        <a:rPr lang="en-US" sz="2400" b="1" spc="22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AREAS</a:t>
                      </a:r>
                      <a:r>
                        <a:rPr lang="en-US" sz="2400" b="1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PLANNED</a:t>
                      </a:r>
                      <a:endParaRPr lang="en-IN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55907832"/>
                  </a:ext>
                </a:extLst>
              </a:tr>
              <a:tr h="1408189">
                <a:tc>
                  <a:txBody>
                    <a:bodyPr/>
                    <a:lstStyle/>
                    <a:p>
                      <a:pPr marL="54610" algn="ctr"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1.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920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4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920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Marine </a:t>
                      </a:r>
                      <a:r>
                        <a:rPr lang="en-IN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Chemistry </a:t>
                      </a:r>
                      <a:r>
                        <a:rPr lang="en-IN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(Marine natural products</a:t>
                      </a:r>
                      <a:r>
                        <a:rPr lang="en-IN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and marine-pollutions )</a:t>
                      </a:r>
                    </a:p>
                    <a:p>
                      <a:pPr marL="920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89007618"/>
                  </a:ext>
                </a:extLst>
              </a:tr>
              <a:tr h="1415945">
                <a:tc>
                  <a:txBody>
                    <a:bodyPr/>
                    <a:lstStyle/>
                    <a:p>
                      <a:pPr marL="54610" algn="ctr">
                        <a:spcBef>
                          <a:spcPts val="445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2.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920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Material </a:t>
                      </a:r>
                      <a:r>
                        <a:rPr lang="en-IN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Chemistry</a:t>
                      </a:r>
                      <a:r>
                        <a:rPr lang="en-IN" sz="2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(Design and </a:t>
                      </a:r>
                      <a:r>
                        <a:rPr lang="en-IN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synthesis</a:t>
                      </a:r>
                      <a:r>
                        <a:rPr lang="en-IN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2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of multifunctional metal/non metal/ bimetallic </a:t>
                      </a:r>
                      <a:r>
                        <a:rPr lang="en-IN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nanomaterials </a:t>
                      </a:r>
                      <a:r>
                        <a:rPr lang="en-IN" sz="2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and their </a:t>
                      </a:r>
                      <a:r>
                        <a:rPr lang="en-IN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applications)</a:t>
                      </a:r>
                      <a:endParaRPr lang="en-IN" sz="2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 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05140885"/>
                  </a:ext>
                </a:extLst>
              </a:tr>
              <a:tr h="1408189">
                <a:tc>
                  <a:txBody>
                    <a:bodyPr/>
                    <a:lstStyle/>
                    <a:p>
                      <a:pPr marL="54610" algn="ctr">
                        <a:spcBef>
                          <a:spcPts val="45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3.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920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1" u="non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Organic </a:t>
                      </a:r>
                      <a:r>
                        <a:rPr lang="en-IN" sz="2400" b="1" u="non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Chemistry</a:t>
                      </a:r>
                      <a:r>
                        <a:rPr lang="en-IN" sz="2400" b="0" u="non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(Development of new synthetic methodologies for heterocyclic </a:t>
                      </a:r>
                      <a:r>
                        <a:rPr lang="en-IN" sz="2400" b="0" u="non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molecules)</a:t>
                      </a:r>
                      <a:endParaRPr lang="en-IN" sz="2400" b="0" u="non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u="none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 </a:t>
                      </a:r>
                      <a:endParaRPr lang="en-IN" sz="2400" u="none" dirty="0"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87919976"/>
                  </a:ext>
                </a:extLst>
              </a:tr>
              <a:tr h="953174">
                <a:tc>
                  <a:txBody>
                    <a:bodyPr/>
                    <a:lstStyle/>
                    <a:p>
                      <a:pPr marL="54610" algn="ctr">
                        <a:spcBef>
                          <a:spcPts val="445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4.</a:t>
                      </a:r>
                      <a:endParaRPr lang="en-IN" sz="2400" dirty="0"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920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none" dirty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Computational </a:t>
                      </a:r>
                      <a:r>
                        <a:rPr lang="en-US" sz="2400" b="1" u="none" dirty="0" smtClean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chemistry</a:t>
                      </a:r>
                      <a:r>
                        <a:rPr lang="en-US" sz="2400" b="0" u="none" baseline="0" dirty="0" smtClean="0">
                          <a:effectLst/>
                          <a:latin typeface="Times New Roman" panose="02020603050405020304" pitchFamily="18" charset="0"/>
                          <a:ea typeface="Arial MT"/>
                          <a:cs typeface="Times New Roman" panose="02020603050405020304" pitchFamily="18" charset="0"/>
                        </a:rPr>
                        <a:t> (Structure optimization , DFT)</a:t>
                      </a:r>
                      <a:endParaRPr lang="en-IN" sz="2400" b="1" u="none" dirty="0">
                        <a:effectLst/>
                        <a:latin typeface="Times New Roman" panose="02020603050405020304" pitchFamily="18" charset="0"/>
                        <a:ea typeface="Arial M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27451566"/>
                  </a:ext>
                </a:extLst>
              </a:tr>
            </a:tbl>
          </a:graphicData>
        </a:graphic>
      </p:graphicFrame>
      <p:pic>
        <p:nvPicPr>
          <p:cNvPr id="2" name="Picture 4">
            <a:extLst>
              <a:ext uri="{FF2B5EF4-FFF2-40B4-BE49-F238E27FC236}">
                <a16:creationId xmlns:a16="http://schemas.microsoft.com/office/drawing/2014/main" id="{EF10BC75-BB1F-5460-ABDB-08FD5089CD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603" y="167342"/>
            <a:ext cx="1110397" cy="114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6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107" y="0"/>
            <a:ext cx="562101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1371" y="261257"/>
            <a:ext cx="3973286" cy="827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46" y="839559"/>
            <a:ext cx="3678011" cy="36780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5771" y="4724400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Dr</a:t>
            </a:r>
            <a:r>
              <a:rPr lang="en-US" dirty="0" smtClean="0"/>
              <a:t>. G.V. </a:t>
            </a:r>
            <a:r>
              <a:rPr lang="en-US" dirty="0" err="1" smtClean="0"/>
              <a:t>Subbaraju</a:t>
            </a:r>
            <a:endParaRPr lang="en-US" dirty="0" smtClean="0"/>
          </a:p>
          <a:p>
            <a:pPr algn="ctr"/>
            <a:r>
              <a:rPr lang="en-US" dirty="0" err="1" smtClean="0"/>
              <a:t>Enveda</a:t>
            </a:r>
            <a:endParaRPr lang="en-US" dirty="0" smtClean="0"/>
          </a:p>
          <a:p>
            <a:pPr algn="ctr"/>
            <a:r>
              <a:rPr lang="en-US" dirty="0" smtClean="0"/>
              <a:t>VP Synthetic and NP Chemistry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452652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02" y="578356"/>
            <a:ext cx="5872484" cy="21666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82" y="4237728"/>
            <a:ext cx="5618480" cy="2373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3036"/>
            <a:ext cx="6194782" cy="22898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90" y="1051062"/>
            <a:ext cx="5653385" cy="2249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75" y="4417676"/>
            <a:ext cx="5984240" cy="2431770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20D0A495-1E04-B554-26FD-1FFB04ECA8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603" y="4316"/>
            <a:ext cx="1110397" cy="1148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2298" y="339502"/>
            <a:ext cx="5193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SOME GOOD PUBLICATIONS</a:t>
            </a:r>
            <a:endParaRPr lang="en-I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0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07" y="978836"/>
            <a:ext cx="6151092" cy="26218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701" y="978836"/>
            <a:ext cx="5935299" cy="26320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07" y="3970202"/>
            <a:ext cx="5414693" cy="23229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488" y="3582405"/>
            <a:ext cx="6155101" cy="271070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6ECC3D8-B62D-061E-D6CF-6B2A8362DA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603" y="78565"/>
            <a:ext cx="1110397" cy="114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1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770955-FFD9-7964-DE51-66588138AF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32" r="10294"/>
          <a:stretch/>
        </p:blipFill>
        <p:spPr>
          <a:xfrm>
            <a:off x="189935" y="17930"/>
            <a:ext cx="11764377" cy="68479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078" y="61094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70964" y="1640540"/>
            <a:ext cx="1156447" cy="259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69178049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:p188="http://schemas.microsoft.com/office/powerpoint/2018/8/main" xmlns="" r:id="rId5"/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9115918"/>
              </p:ext>
            </p:extLst>
          </p:nvPr>
        </p:nvGraphicFramePr>
        <p:xfrm>
          <a:off x="62753" y="2"/>
          <a:ext cx="11590532" cy="68540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09143">
                  <a:extLst>
                    <a:ext uri="{9D8B030D-6E8A-4147-A177-3AD203B41FA5}">
                      <a16:colId xmlns:a16="http://schemas.microsoft.com/office/drawing/2014/main" val="525141336"/>
                    </a:ext>
                  </a:extLst>
                </a:gridCol>
                <a:gridCol w="1981389">
                  <a:extLst>
                    <a:ext uri="{9D8B030D-6E8A-4147-A177-3AD203B41FA5}">
                      <a16:colId xmlns:a16="http://schemas.microsoft.com/office/drawing/2014/main" val="3307414215"/>
                    </a:ext>
                  </a:extLst>
                </a:gridCol>
              </a:tblGrid>
              <a:tr h="61734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                             PATENT</a:t>
                      </a:r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PUBLICATION DATE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395058"/>
                  </a:ext>
                </a:extLst>
              </a:tr>
              <a:tr h="617348">
                <a:tc>
                  <a:txBody>
                    <a:bodyPr/>
                    <a:lstStyle/>
                    <a:p>
                      <a:r>
                        <a:rPr lang="en-IN" sz="1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Metal free Hydrogen sensors and method of fabrication Thereof, Indian Patent, application number -202241032960A, 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17-06-2021 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7704495"/>
                  </a:ext>
                </a:extLst>
              </a:tr>
              <a:tr h="8295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Colpomenia</a:t>
                      </a:r>
                      <a:r>
                        <a:rPr lang="en-IN" sz="1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sinuosa</a:t>
                      </a:r>
                      <a:r>
                        <a:rPr lang="en-IN" sz="1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based biosynthesised nanoparticle compositions for antitumor activities, Indian Patent, application number -202141041800A .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</a:t>
                      </a:r>
                      <a:r>
                        <a:rPr lang="en-IN" sz="1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01-10-2021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8920998"/>
                  </a:ext>
                </a:extLst>
              </a:tr>
              <a:tr h="6173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Dioscorea</a:t>
                      </a:r>
                      <a:r>
                        <a:rPr lang="en-IN" sz="1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villosa</a:t>
                      </a:r>
                      <a:r>
                        <a:rPr lang="en-IN" sz="1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extract based herbal composition for wound healing and its preparation methods thereof Indian Patent, application number -202141034471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IN" sz="1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6-08-2021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9936590"/>
                  </a:ext>
                </a:extLst>
              </a:tr>
              <a:tr h="8819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Halymenia</a:t>
                      </a:r>
                      <a:r>
                        <a:rPr lang="en-IN" sz="1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porphyroides</a:t>
                      </a:r>
                      <a:r>
                        <a:rPr lang="en-IN" sz="1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based biosynthesized nanoparticles composition for </a:t>
                      </a:r>
                      <a:r>
                        <a:rPr lang="en-IN" sz="18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diabeties</a:t>
                      </a:r>
                      <a:r>
                        <a:rPr lang="en-IN" sz="1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activity. India  Patent number -202141048604, pages no 314.</a:t>
                      </a:r>
                    </a:p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IN" sz="1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05-11-2021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902353"/>
                  </a:ext>
                </a:extLst>
              </a:tr>
              <a:tr h="446683">
                <a:tc>
                  <a:txBody>
                    <a:bodyPr/>
                    <a:lstStyle/>
                    <a:p>
                      <a:r>
                        <a:rPr lang="en-IN" sz="1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Composition for reducing risk of cardiovascular diseases South African patent (patent filed)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4685722"/>
                  </a:ext>
                </a:extLst>
              </a:tr>
              <a:tr h="8819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Adoptable tillage systems for tractors and method of </a:t>
                      </a:r>
                      <a:r>
                        <a:rPr lang="en-IN" sz="18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operation,Indianpatent</a:t>
                      </a:r>
                      <a:r>
                        <a:rPr lang="en-IN" sz="1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(utility grant patent)  application number 202241032937A</a:t>
                      </a:r>
                    </a:p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IN" sz="1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17-06-2022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4241817"/>
                  </a:ext>
                </a:extLst>
              </a:tr>
              <a:tr h="8819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i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Phyllanthus</a:t>
                      </a:r>
                      <a:r>
                        <a:rPr lang="en-IN" sz="1800" i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i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niruri</a:t>
                      </a:r>
                      <a:r>
                        <a:rPr lang="en-IN" sz="1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as a promising alternative treatment for Jaundice. Indian paten. Patent  number -20214125042A,  page no 303</a:t>
                      </a:r>
                    </a:p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05-06-2021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548906"/>
                  </a:ext>
                </a:extLst>
              </a:tr>
              <a:tr h="8819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Title of the invention: Metal-Free Hydrogen Sensor and Method of Fabrication Thereof, Application No.202241032960 A PATENT APPLICATION     PUBLICATION INDIA</a:t>
                      </a:r>
                    </a:p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IN" sz="1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17/06/2022</a:t>
                      </a:r>
                      <a:endParaRPr lang="en-IN" dirty="0"/>
                    </a:p>
                  </a:txBody>
                  <a:tcPr>
                    <a:solidFill>
                      <a:schemeClr val="accent1">
                        <a:tint val="20000"/>
                        <a:alpha val="9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8714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2194" y="-30282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65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005846"/>
              </p:ext>
            </p:extLst>
          </p:nvPr>
        </p:nvGraphicFramePr>
        <p:xfrm>
          <a:off x="133366" y="642838"/>
          <a:ext cx="11923776" cy="6044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1727">
                  <a:extLst>
                    <a:ext uri="{9D8B030D-6E8A-4147-A177-3AD203B41FA5}">
                      <a16:colId xmlns:a16="http://schemas.microsoft.com/office/drawing/2014/main" val="1054695943"/>
                    </a:ext>
                  </a:extLst>
                </a:gridCol>
                <a:gridCol w="8162049">
                  <a:extLst>
                    <a:ext uri="{9D8B030D-6E8A-4147-A177-3AD203B41FA5}">
                      <a16:colId xmlns:a16="http://schemas.microsoft.com/office/drawing/2014/main" val="3575791378"/>
                    </a:ext>
                  </a:extLst>
                </a:gridCol>
              </a:tblGrid>
              <a:tr h="39854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 </a:t>
                      </a:r>
                      <a:endParaRPr lang="en-I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Position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hold</a:t>
                      </a:r>
                      <a:endParaRPr lang="en-I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595941"/>
                  </a:ext>
                </a:extLst>
              </a:tr>
              <a:tr h="7051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Prof. A. V.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Prasada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Rao</a:t>
                      </a:r>
                    </a:p>
                    <a:p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Former Vice Chancellor,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Rayalaseema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University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Former In-charge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Vice Chancellor, </a:t>
                      </a:r>
                      <a:r>
                        <a:rPr lang="en-US" sz="20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Adikavi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Nannaya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University</a:t>
                      </a:r>
                      <a:endParaRPr lang="en-I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7859352"/>
                  </a:ext>
                </a:extLst>
              </a:tr>
              <a:tr h="13182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Prof.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G.Nageswara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rao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Former Vice Chancellor, Andhra University 2016-19.</a:t>
                      </a:r>
                    </a:p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NAAC Peer Team Chairman since, 2019</a:t>
                      </a:r>
                    </a:p>
                    <a:p>
                      <a:r>
                        <a:rPr lang="en-US" sz="20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Mentor,Central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Tribal </a:t>
                      </a:r>
                      <a:r>
                        <a:rPr lang="en-US" sz="20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University,Vizianagaram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endParaRPr lang="en-US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559718"/>
                  </a:ext>
                </a:extLst>
              </a:tr>
              <a:tr h="7051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Prof. M. S.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Prasada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Rao</a:t>
                      </a:r>
                    </a:p>
                    <a:p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Former Registrar, AU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Former Vice Chancellor, GITAM  University</a:t>
                      </a:r>
                      <a:endParaRPr lang="en-I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6324038"/>
                  </a:ext>
                </a:extLst>
              </a:tr>
              <a:tr h="12506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Prof.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K.Basavaiah</a:t>
                      </a:r>
                      <a:endParaRPr lang="en-US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Dean, R&amp;D, Andhra University(2021-present)</a:t>
                      </a:r>
                    </a:p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Chairman, Board of Studies, Department of Chemistry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844787"/>
                  </a:ext>
                </a:extLst>
              </a:tr>
              <a:tr h="7051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Prof. P.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Shyamala</a:t>
                      </a:r>
                      <a:endParaRPr lang="en-US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Head, Department of Chemistry(2022-present)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3555792"/>
                  </a:ext>
                </a:extLst>
              </a:tr>
              <a:tr h="9620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Prof. V. Siddaiah</a:t>
                      </a:r>
                    </a:p>
                    <a:p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Associate Dean, College Development council, Andhra University (2019-present)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64852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32000" y="38971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Faculty in Administrative Positions</a:t>
            </a:r>
            <a:endParaRPr lang="en-I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19878"/>
            <a:ext cx="885156" cy="97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40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40561" y="1121244"/>
            <a:ext cx="62935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Infrastructure and Learning Resources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414" y="239050"/>
            <a:ext cx="885156" cy="97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330435"/>
              </p:ext>
            </p:extLst>
          </p:nvPr>
        </p:nvGraphicFramePr>
        <p:xfrm>
          <a:off x="2323352" y="1881996"/>
          <a:ext cx="8128000" cy="4149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86329187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5667287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Physical Facilities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dirty="0" smtClean="0">
                          <a:solidFill>
                            <a:schemeClr val="tx1"/>
                          </a:solidFill>
                        </a:rPr>
                        <a:t>Lecture rooms- 10 , Laboratories - 08</a:t>
                      </a:r>
                      <a:endParaRPr lang="en-IN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280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Library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 smtClean="0"/>
                        <a:t>01(2000 volumes)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3958240"/>
                  </a:ext>
                </a:extLst>
              </a:tr>
              <a:tr h="669802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I.T. Infrastructure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 smtClean="0"/>
                        <a:t> LCD projectors -06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0854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2400" b="1" dirty="0" smtClean="0"/>
                        <a:t>Computer</a:t>
                      </a:r>
                      <a:r>
                        <a:rPr lang="en-IN" sz="2400" b="1" baseline="0" dirty="0" smtClean="0"/>
                        <a:t> room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 smtClean="0"/>
                        <a:t>01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6358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2400" b="1" dirty="0" smtClean="0"/>
                        <a:t>Seminar halls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 smtClean="0"/>
                        <a:t>01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262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2400" b="1" dirty="0" smtClean="0"/>
                        <a:t>Research labs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 smtClean="0"/>
                        <a:t>05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9205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2400" b="1" dirty="0" smtClean="0"/>
                        <a:t>Smart Boards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 smtClean="0"/>
                        <a:t>03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0016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09231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773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519971335"/>
              </p:ext>
            </p:extLst>
          </p:nvPr>
        </p:nvGraphicFramePr>
        <p:xfrm>
          <a:off x="3048000" y="418290"/>
          <a:ext cx="7418962" cy="6021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51" name="TextBox 3"/>
          <p:cNvSpPr txBox="1">
            <a:spLocks noChangeArrowheads="1"/>
          </p:cNvSpPr>
          <p:nvPr/>
        </p:nvSpPr>
        <p:spPr bwMode="auto">
          <a:xfrm>
            <a:off x="3047999" y="457200"/>
            <a:ext cx="727304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PRINCIPLES OF CHEMICAL WASTE MANAGEMENT </a:t>
            </a:r>
            <a:endParaRPr lang="en-I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414" y="239050"/>
            <a:ext cx="885156" cy="97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81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6248400" y="1066800"/>
            <a:ext cx="3733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DILUTE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DISPERSE</a:t>
            </a:r>
          </a:p>
          <a:p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2" descr="C:\Users\ncc\Downloads\IMG-01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657600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3" descr="C:\Users\ncc\Downloads\IMG-01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2133600" y="3733801"/>
            <a:ext cx="37338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STRONG ACIDS/ BASES ARE EITHER  NEUTRALISED OR DILUTED WITH EXCESS WATER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THEN DISPOSED THROUGH SEWAGE/DRAINS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414" y="230085"/>
            <a:ext cx="885156" cy="97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29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16982161891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2766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" descr="IMG-20231025-WA0044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52400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6"/>
          <p:cNvSpPr txBox="1">
            <a:spLocks noChangeArrowheads="1"/>
          </p:cNvSpPr>
          <p:nvPr/>
        </p:nvSpPr>
        <p:spPr bwMode="auto">
          <a:xfrm>
            <a:off x="2209800" y="914401"/>
            <a:ext cx="38100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/>
              <a:t>RECYCLE AND REUSE OF ORGANIC SOLVENTS FROM REACTION VESSELS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414" y="230085"/>
            <a:ext cx="885156" cy="97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85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16982161571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57200"/>
            <a:ext cx="3860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7" descr="16982161891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429000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9"/>
          <p:cNvSpPr txBox="1">
            <a:spLocks noChangeArrowheads="1"/>
          </p:cNvSpPr>
          <p:nvPr/>
        </p:nvSpPr>
        <p:spPr bwMode="auto">
          <a:xfrm>
            <a:off x="6553200" y="914401"/>
            <a:ext cx="38100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/>
              <a:t>RECYCLE AND REUSE OF ORGANIC SOLVENTS FROM HPLC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414" y="230085"/>
            <a:ext cx="885156" cy="97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39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cc\Downloads\1698218730827 (2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1543051"/>
            <a:ext cx="5805488" cy="4354513"/>
          </a:xfrm>
        </p:spPr>
      </p:pic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2362200" y="228601"/>
            <a:ext cx="5638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CONCENTRATE AND CONTAIN </a:t>
            </a:r>
          </a:p>
          <a:p>
            <a:endParaRPr lang="en-US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Solid wastes ( unlabelled , untagged chemicals,</a:t>
            </a:r>
          </a:p>
          <a:p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used gloves, contaminated vails/bottles)</a:t>
            </a:r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4191000" y="64770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149" name="TextBox 6"/>
          <p:cNvSpPr txBox="1">
            <a:spLocks noChangeArrowheads="1"/>
          </p:cNvSpPr>
          <p:nvPr/>
        </p:nvSpPr>
        <p:spPr bwMode="auto">
          <a:xfrm>
            <a:off x="2514601" y="5943600"/>
            <a:ext cx="6200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Laboratory attenders at work: STORAGE OF REFUSE IN PITS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414" y="230085"/>
            <a:ext cx="885156" cy="97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10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286">
              <a:srgbClr val="CDE0F2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2234" y="161366"/>
            <a:ext cx="7141285" cy="584775"/>
          </a:xfrm>
          <a:prstGeom prst="rect">
            <a:avLst/>
          </a:prstGeom>
          <a:solidFill>
            <a:srgbClr val="000099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Equipment 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 the 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DST-FIST/UGC-SAP</a:t>
            </a:r>
            <a:endParaRPr lang="en-US" sz="3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092606"/>
              </p:ext>
            </p:extLst>
          </p:nvPr>
        </p:nvGraphicFramePr>
        <p:xfrm>
          <a:off x="1600200" y="1025006"/>
          <a:ext cx="8659368" cy="54045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76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1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24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342900" indent="-342900" algn="ctr">
                        <a:buNone/>
                      </a:pPr>
                      <a:r>
                        <a:rPr lang="en-US" sz="2400" dirty="0" smtClean="0"/>
                        <a:t>S. No.</a:t>
                      </a:r>
                      <a:endParaRPr lang="en-US" sz="2400" b="1" dirty="0">
                        <a:solidFill>
                          <a:srgbClr val="00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6" marB="45716" anchor="ctr"/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342900" indent="-342900" algn="l">
                        <a:buNone/>
                      </a:pPr>
                      <a:r>
                        <a:rPr lang="en-US" sz="2400" dirty="0" smtClean="0"/>
                        <a:t>Name</a:t>
                      </a:r>
                      <a:r>
                        <a:rPr lang="en-US" sz="2400" baseline="0" dirty="0" smtClean="0"/>
                        <a:t> of the equipment</a:t>
                      </a:r>
                      <a:r>
                        <a:rPr lang="en-US" sz="2400" dirty="0" smtClean="0"/>
                        <a:t> </a:t>
                      </a:r>
                      <a:endParaRPr lang="en-US" sz="2400" b="1" dirty="0">
                        <a:solidFill>
                          <a:srgbClr val="00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6" marB="4571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05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342900" indent="-342900" algn="ctr">
                        <a:buNone/>
                      </a:pP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6" marB="45716"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342900" indent="-342900">
                        <a:buNone/>
                      </a:pPr>
                      <a:r>
                        <a:rPr lang="en-US" sz="2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BET surface area analyzer</a:t>
                      </a:r>
                      <a:endParaRPr lang="en-US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6" marB="4571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852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342900" indent="-342900" algn="ctr">
                        <a:buNone/>
                      </a:pP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6" marB="45716"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342900" indent="-342900">
                        <a:buNone/>
                      </a:pPr>
                      <a:r>
                        <a:rPr lang="en-US" sz="2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Spectro</a:t>
                      </a:r>
                      <a:r>
                        <a:rPr lang="en-US" sz="2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Fluorimeter</a:t>
                      </a:r>
                      <a:endParaRPr lang="en-US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6" marB="4571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7145">
                <a:tc>
                  <a:txBody>
                    <a:bodyPr/>
                    <a:lstStyle/>
                    <a:p>
                      <a:pPr marL="342900" indent="-342900" algn="ctr">
                        <a:buNone/>
                      </a:pP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6" marB="45716"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HPLC</a:t>
                      </a:r>
                      <a:endParaRPr lang="en-IN" sz="2400" b="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45716" marB="4571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8521">
                <a:tc>
                  <a:txBody>
                    <a:bodyPr/>
                    <a:lstStyle/>
                    <a:p>
                      <a:pPr marL="342900" indent="-342900" algn="ctr">
                        <a:buNone/>
                      </a:pP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6" marB="45716"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342900" indent="-342900">
                        <a:buNone/>
                      </a:pPr>
                      <a:r>
                        <a:rPr lang="en-US" sz="2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Millipore water purifier </a:t>
                      </a:r>
                      <a:endParaRPr lang="en-US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6" marB="4571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852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342900" indent="-342900" algn="ctr">
                        <a:buNone/>
                      </a:pP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6" marB="45716"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342900" indent="-342900">
                        <a:buNone/>
                      </a:pPr>
                      <a:r>
                        <a:rPr lang="en-US" sz="2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FTIR spectrometer</a:t>
                      </a:r>
                      <a:endParaRPr lang="en-US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6" marB="4571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7145">
                <a:tc>
                  <a:txBody>
                    <a:bodyPr/>
                    <a:lstStyle/>
                    <a:p>
                      <a:pPr marL="342900" indent="-342900" algn="ctr">
                        <a:buNone/>
                      </a:pP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6" marB="45716"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Auto-</a:t>
                      </a:r>
                      <a:r>
                        <a:rPr lang="en-US" sz="2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Titrator</a:t>
                      </a:r>
                      <a:endParaRPr lang="en-IN" sz="2400" b="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45716" marB="4571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714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342900" indent="-342900" algn="ctr">
                        <a:buNone/>
                      </a:pP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6" marB="45716"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Ultrasonicator</a:t>
                      </a:r>
                      <a:endParaRPr lang="en-IN" sz="2400" b="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45716" marB="4571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852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342900" indent="-342900" algn="ctr">
                        <a:buNone/>
                      </a:pP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6" marB="45716"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342900" indent="-342900">
                        <a:buNone/>
                      </a:pPr>
                      <a:r>
                        <a:rPr lang="en-US" sz="2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Stopped flow Spectrophotometer</a:t>
                      </a:r>
                      <a:r>
                        <a:rPr lang="en-US" sz="2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6" marB="4571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852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342900" indent="-342900">
                        <a:buNone/>
                      </a:pP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     9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6" marB="45716"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nstantia"/>
                        </a:defRPr>
                      </a:lvl9pPr>
                    </a:lstStyle>
                    <a:p>
                      <a:pPr marL="342900" indent="-342900" algn="l">
                        <a:buNone/>
                      </a:pPr>
                      <a:r>
                        <a:rPr lang="en-US" sz="2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Rotatory evaporator    </a:t>
                      </a:r>
                      <a:endParaRPr lang="en-US" sz="2400" b="0" dirty="0">
                        <a:solidFill>
                          <a:srgbClr val="00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6" marB="4571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49695"/>
            <a:ext cx="885156" cy="97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55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289488" y="539495"/>
            <a:ext cx="5136716" cy="6128951"/>
            <a:chOff x="4648200" y="3429000"/>
            <a:chExt cx="4343400" cy="3048000"/>
          </a:xfrm>
        </p:grpSpPr>
        <p:pic>
          <p:nvPicPr>
            <p:cNvPr id="4" name="Picture 4" descr="C:\Users\AU\Desktop\IMG-20160105-WA0003.jpg"/>
            <p:cNvPicPr>
              <a:picLocks noChangeAspect="1" noChangeArrowheads="1"/>
            </p:cNvPicPr>
            <p:nvPr/>
          </p:nvPicPr>
          <p:blipFill>
            <a:blip r:embed="rId2" cstate="print">
              <a:lum brigh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3429000"/>
              <a:ext cx="4343400" cy="30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5486400" y="3581400"/>
              <a:ext cx="2667000" cy="299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2296"/>
              <a:r>
                <a:rPr lang="en-US" sz="1600" b="1" dirty="0">
                  <a:latin typeface="Times New Roman" pitchFamily="18" charset="0"/>
                  <a:cs typeface="Times New Roman" pitchFamily="18" charset="0"/>
                </a:rPr>
                <a:t>High Performance Liquid Chromatography (HPLC)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94270" y="457199"/>
            <a:ext cx="4520790" cy="6211247"/>
            <a:chOff x="457200" y="2133600"/>
            <a:chExt cx="3429000" cy="2401728"/>
          </a:xfrm>
        </p:grpSpPr>
        <p:pic>
          <p:nvPicPr>
            <p:cNvPr id="6" name="Picture 2" descr="C:\Users\AU\Desktop\IMG_20160105_122612008_HDR.jpg"/>
            <p:cNvPicPr>
              <a:picLocks noChangeAspect="1" noChangeArrowheads="1"/>
            </p:cNvPicPr>
            <p:nvPr/>
          </p:nvPicPr>
          <p:blipFill>
            <a:blip r:embed="rId3" cstate="print">
              <a:lum brigh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2133600"/>
              <a:ext cx="3429000" cy="2401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762000" y="2209800"/>
              <a:ext cx="1981200" cy="286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2296"/>
              <a:r>
                <a:rPr lang="en-US" sz="2400" b="1" dirty="0"/>
                <a:t>       </a:t>
              </a:r>
              <a:r>
                <a:rPr lang="en-US" sz="1600" b="1" dirty="0">
                  <a:latin typeface="Times New Roman" pitchFamily="18" charset="0"/>
                  <a:cs typeface="Times New Roman" pitchFamily="18" charset="0"/>
                </a:rPr>
                <a:t>UV-Visible Spectrophotometer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633" y="237263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36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555639276"/>
              </p:ext>
            </p:extLst>
          </p:nvPr>
        </p:nvGraphicFramePr>
        <p:xfrm>
          <a:off x="0" y="2524361"/>
          <a:ext cx="6798633" cy="3935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644" y="237263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986567570"/>
              </p:ext>
            </p:extLst>
          </p:nvPr>
        </p:nvGraphicFramePr>
        <p:xfrm>
          <a:off x="1829983" y="424814"/>
          <a:ext cx="8324110" cy="60772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73078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8096" y="151268"/>
            <a:ext cx="9555480" cy="65554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633" y="227836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9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" y="128871"/>
            <a:ext cx="10424160" cy="65453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633" y="237263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69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744" y="237263"/>
            <a:ext cx="10533888" cy="64533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633" y="237263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86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100" y="438912"/>
            <a:ext cx="10696350" cy="61447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633" y="237263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92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:\dept photos\IMG_20150916_122100.jpg"/>
          <p:cNvPicPr>
            <a:picLocks noChangeAspect="1" noChangeArrowheads="1"/>
          </p:cNvPicPr>
          <p:nvPr/>
        </p:nvPicPr>
        <p:blipFill>
          <a:blip r:embed="rId2" cstate="print"/>
          <a:srcRect t="4762"/>
          <a:stretch>
            <a:fillRect/>
          </a:stretch>
        </p:blipFill>
        <p:spPr bwMode="auto">
          <a:xfrm>
            <a:off x="303605" y="237263"/>
            <a:ext cx="11575069" cy="6427866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633" y="237263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09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9728" y="146304"/>
            <a:ext cx="11704939" cy="6528816"/>
            <a:chOff x="228600" y="381000"/>
            <a:chExt cx="9448800" cy="6172200"/>
          </a:xfrm>
        </p:grpSpPr>
        <p:pic>
          <p:nvPicPr>
            <p:cNvPr id="1026" name="Picture 2" descr="I:\dept photos\IMG_20150916_121836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8600" y="381000"/>
              <a:ext cx="4648200" cy="2971800"/>
            </a:xfrm>
            <a:prstGeom prst="rect">
              <a:avLst/>
            </a:prstGeom>
            <a:noFill/>
          </p:spPr>
        </p:pic>
        <p:pic>
          <p:nvPicPr>
            <p:cNvPr id="1027" name="Picture 3" descr="I:\dept photos\IMG_20150916_122008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8600" y="3352800"/>
              <a:ext cx="4648200" cy="3200400"/>
            </a:xfrm>
            <a:prstGeom prst="rect">
              <a:avLst/>
            </a:prstGeom>
            <a:noFill/>
          </p:spPr>
        </p:pic>
        <p:pic>
          <p:nvPicPr>
            <p:cNvPr id="6" name="Picture 5" descr="I:\dept photos\IMG_20150916_122118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29200" y="457200"/>
              <a:ext cx="4648200" cy="6019800"/>
            </a:xfrm>
            <a:prstGeom prst="rect">
              <a:avLst/>
            </a:prstGeom>
            <a:noFill/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633" y="237263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12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591" y="235488"/>
            <a:ext cx="4339509" cy="650789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IN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Awards to </a:t>
            </a:r>
            <a:r>
              <a:rPr lang="en-IN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students</a:t>
            </a:r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8160" y="821727"/>
            <a:ext cx="8763000" cy="594008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/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following prizes will be given to the meritorious students at the time of convocation by our alumni</a:t>
            </a:r>
            <a:b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 Prof. T.R.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Seshadri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Sashtiabdapoorti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Prize</a:t>
            </a:r>
          </a:p>
          <a:p>
            <a:pPr marL="342900" indent="-342900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2.  Prof.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Bh.S.V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Raghava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Rao Memorial Prize</a:t>
            </a:r>
          </a:p>
          <a:p>
            <a:pPr marL="342900" indent="-342900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3.  Sir R.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Subbaiah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Memorial Prize</a:t>
            </a:r>
          </a:p>
          <a:p>
            <a:pPr marL="342900" indent="-342900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4.  Prof. G.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Gopala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Rao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Sastiabdapoorti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Prize</a:t>
            </a:r>
          </a:p>
          <a:p>
            <a:pPr marL="342900" indent="-342900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5.  Late Smt.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Lakkaraju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Sarojinidevi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Prize</a:t>
            </a:r>
          </a:p>
          <a:p>
            <a:pPr marL="342900" indent="-342900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6.  Prof. S.R.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Sagi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Sastiabdapoorti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Prize</a:t>
            </a:r>
          </a:p>
          <a:p>
            <a:pPr marL="342900" indent="-342900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7.  Prof. U.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Muralikrishna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Sastiabdipoorti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Prize</a:t>
            </a:r>
          </a:p>
          <a:p>
            <a:pPr marL="342900" indent="-342900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8.  Maharaja Dr.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Vikram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Deo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Varma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Medal</a:t>
            </a:r>
          </a:p>
          <a:p>
            <a:pPr marL="342900" indent="-342900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9.  Sri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Kenjerla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Venkateswarlu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Memorial Prize</a:t>
            </a:r>
          </a:p>
          <a:p>
            <a:pPr marL="342900" indent="-342900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10.  Prof. A.V.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Prasada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Rao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Sastiabdipoorti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Prize</a:t>
            </a:r>
          </a:p>
          <a:p>
            <a:pPr marL="342900" indent="-342900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11.  Prof. M.N.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Sastri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Sashtiabdapoorti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Prize</a:t>
            </a:r>
          </a:p>
          <a:p>
            <a:pPr marL="342900" indent="-342900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12. Prof. P.V.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Subba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Rao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Sashtiabdapoorti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Prize</a:t>
            </a:r>
          </a:p>
          <a:p>
            <a:pPr marL="342900" indent="-342900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13. Prof L R Row Best Thesis Award</a:t>
            </a:r>
          </a:p>
          <a:p>
            <a:pPr marL="342900" indent="-342900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14.Prof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A.Uma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Bala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award</a:t>
            </a:r>
          </a:p>
          <a:p>
            <a:pPr marL="342900" indent="-342900"/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15.Prof.P.V.Krishna Rao award</a:t>
            </a:r>
          </a:p>
          <a:p>
            <a:pPr marL="342900" indent="-342900"/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16.Prof.Deekshitulu award</a:t>
            </a:r>
          </a:p>
          <a:p>
            <a:pPr marL="342900" indent="-342900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633" y="237263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29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EBDEE0-EE85-9F71-CE33-8DE678871C12}"/>
              </a:ext>
            </a:extLst>
          </p:cNvPr>
          <p:cNvSpPr txBox="1"/>
          <p:nvPr/>
        </p:nvSpPr>
        <p:spPr>
          <a:xfrm>
            <a:off x="798541" y="1874729"/>
            <a:ext cx="848343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Infrastructures </a:t>
            </a:r>
            <a:r>
              <a:rPr lang="en-I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teaching </a:t>
            </a:r>
            <a:r>
              <a:rPr lang="en-I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resources</a:t>
            </a:r>
          </a:p>
          <a:p>
            <a:endParaRPr lang="en-IN" sz="2800" b="1" dirty="0" smtClean="0">
              <a:solidFill>
                <a:srgbClr val="051BB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library having around 2000 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books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 books maintained for issue of books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Centralised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e-resources 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available</a:t>
            </a:r>
          </a:p>
          <a:p>
            <a:endParaRPr lang="en-I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800" b="1" dirty="0" smtClean="0">
              <a:solidFill>
                <a:srgbClr val="00B0F0"/>
              </a:solidFill>
            </a:endParaRPr>
          </a:p>
          <a:p>
            <a:endParaRPr lang="en-IN" sz="2800" b="1" dirty="0">
              <a:solidFill>
                <a:srgbClr val="00B0F0"/>
              </a:solidFill>
            </a:endParaRPr>
          </a:p>
          <a:p>
            <a:endParaRPr lang="en-IN" sz="2800" b="1" dirty="0" smtClean="0">
              <a:solidFill>
                <a:srgbClr val="00B0F0"/>
              </a:solidFill>
            </a:endParaRPr>
          </a:p>
          <a:p>
            <a:endParaRPr lang="en-IN" sz="2800" b="1" dirty="0">
              <a:solidFill>
                <a:srgbClr val="00B0F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633" y="237263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4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769" y="237263"/>
            <a:ext cx="11178356" cy="62262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633" y="237263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39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201" y="1457315"/>
            <a:ext cx="11502309" cy="51782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633" y="237263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18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E:\H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07283" y="79456"/>
            <a:ext cx="1099628" cy="1136948"/>
          </a:xfrm>
          <a:prstGeom prst="rect">
            <a:avLst/>
          </a:prstGeom>
          <a:noFill/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62819099"/>
              </p:ext>
            </p:extLst>
          </p:nvPr>
        </p:nvGraphicFramePr>
        <p:xfrm>
          <a:off x="1339702" y="882502"/>
          <a:ext cx="9548038" cy="5449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7833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108" y="215997"/>
            <a:ext cx="1294335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628063-54C3-9E2E-60A6-7B232BA6CCEA}"/>
              </a:ext>
            </a:extLst>
          </p:cNvPr>
          <p:cNvSpPr txBox="1"/>
          <p:nvPr/>
        </p:nvSpPr>
        <p:spPr>
          <a:xfrm>
            <a:off x="839304" y="387957"/>
            <a:ext cx="8592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Institution </a:t>
            </a:r>
            <a:r>
              <a:rPr lang="en-IN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values and Social </a:t>
            </a:r>
            <a:r>
              <a:rPr lang="en-IN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responsibilities</a:t>
            </a:r>
            <a:endParaRPr lang="en-IN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3AC5F0-0427-2939-535A-A848911FF70A}"/>
              </a:ext>
            </a:extLst>
          </p:cNvPr>
          <p:cNvSpPr txBox="1"/>
          <p:nvPr/>
        </p:nvSpPr>
        <p:spPr>
          <a:xfrm>
            <a:off x="1054947" y="1745573"/>
            <a:ext cx="8038213" cy="224676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en-I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Green </a:t>
            </a:r>
            <a:r>
              <a:rPr lang="en-I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Campus- </a:t>
            </a:r>
            <a:r>
              <a:rPr lang="en-I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Swach</a:t>
            </a:r>
            <a:r>
              <a:rPr lang="en-I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Bharat every alternate Saturday.</a:t>
            </a:r>
            <a:endParaRPr lang="en-I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of girls toilets.</a:t>
            </a:r>
            <a:endParaRPr lang="en-I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800" b="1" dirty="0"/>
          </a:p>
        </p:txBody>
      </p:sp>
    </p:spTree>
    <p:extLst>
      <p:ext uri="{BB962C8B-B14F-4D97-AF65-F5344CB8AC3E}">
        <p14:creationId xmlns:p14="http://schemas.microsoft.com/office/powerpoint/2010/main" val="385193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7722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844" y="1"/>
            <a:ext cx="885156" cy="97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27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5506" y="-49572"/>
            <a:ext cx="885156" cy="97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55448" y="2542032"/>
            <a:ext cx="23134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Times New Roman"/>
              </a:rPr>
              <a:t>Prof. G.S.R. </a:t>
            </a:r>
            <a:r>
              <a:rPr lang="en-US" sz="1400" dirty="0" err="1">
                <a:solidFill>
                  <a:srgbClr val="000000"/>
                </a:solidFill>
                <a:latin typeface="Times New Roman"/>
              </a:rPr>
              <a:t>Subba</a:t>
            </a:r>
            <a:r>
              <a:rPr lang="en-US" sz="1400" dirty="0">
                <a:solidFill>
                  <a:srgbClr val="000000"/>
                </a:solidFill>
                <a:latin typeface="Times New Roman"/>
              </a:rPr>
              <a:t> Rao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  <a:latin typeface="Times New Roman"/>
              </a:rPr>
              <a:t>Bhatnagar </a:t>
            </a:r>
            <a:r>
              <a:rPr lang="en-US" sz="1400" dirty="0" err="1" smtClean="0">
                <a:solidFill>
                  <a:srgbClr val="000000"/>
                </a:solidFill>
                <a:latin typeface="Times New Roman"/>
              </a:rPr>
              <a:t>Awardee,IISc,Bangalore</a:t>
            </a:r>
            <a:endParaRPr lang="en-IN" dirty="0"/>
          </a:p>
        </p:txBody>
      </p:sp>
      <p:sp>
        <p:nvSpPr>
          <p:cNvPr id="14" name="TextBox 13"/>
          <p:cNvSpPr txBox="1"/>
          <p:nvPr/>
        </p:nvSpPr>
        <p:spPr>
          <a:xfrm>
            <a:off x="2375534" y="2545874"/>
            <a:ext cx="23134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"/>
            <a:r>
              <a:rPr lang="en-US" sz="1400" dirty="0">
                <a:solidFill>
                  <a:srgbClr val="000000"/>
                </a:solidFill>
                <a:latin typeface="Times New Roman"/>
              </a:rPr>
              <a:t>Prof. A. </a:t>
            </a:r>
            <a:r>
              <a:rPr lang="en-US" sz="1400" dirty="0" err="1" smtClean="0">
                <a:solidFill>
                  <a:srgbClr val="000000"/>
                </a:solidFill>
                <a:latin typeface="Times New Roman"/>
              </a:rPr>
              <a:t>Srikrishna</a:t>
            </a:r>
            <a:endParaRPr lang="en-US" sz="1400" dirty="0">
              <a:solidFill>
                <a:srgbClr val="000000"/>
              </a:solidFill>
              <a:latin typeface="Times New Roman"/>
            </a:endParaRPr>
          </a:p>
          <a:p>
            <a:pPr lvl="0" algn="ctr" fontAlgn="b"/>
            <a:r>
              <a:rPr lang="en-US" sz="1400" dirty="0" err="1" smtClean="0">
                <a:solidFill>
                  <a:srgbClr val="000000"/>
                </a:solidFill>
                <a:latin typeface="Times New Roman"/>
              </a:rPr>
              <a:t>Bhatnagar</a:t>
            </a:r>
            <a:r>
              <a:rPr lang="en-US" sz="1400" dirty="0" smtClean="0">
                <a:solidFill>
                  <a:srgbClr val="000000"/>
                </a:solidFill>
                <a:latin typeface="Times New Roman"/>
              </a:rPr>
              <a:t> awardee,</a:t>
            </a:r>
          </a:p>
          <a:p>
            <a:pPr lvl="0" algn="ctr" fontAlgn="b"/>
            <a:r>
              <a:rPr lang="en-US" sz="1400" dirty="0" err="1" smtClean="0">
                <a:solidFill>
                  <a:srgbClr val="000000"/>
                </a:solidFill>
                <a:latin typeface="Times New Roman"/>
              </a:rPr>
              <a:t>IISc,Bangalore</a:t>
            </a:r>
            <a:endParaRPr lang="en-IN" dirty="0"/>
          </a:p>
        </p:txBody>
      </p:sp>
      <p:sp>
        <p:nvSpPr>
          <p:cNvPr id="16" name="TextBox 15"/>
          <p:cNvSpPr txBox="1"/>
          <p:nvPr/>
        </p:nvSpPr>
        <p:spPr>
          <a:xfrm>
            <a:off x="4542473" y="2511855"/>
            <a:ext cx="28841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en-US" sz="1400" dirty="0">
                <a:solidFill>
                  <a:srgbClr val="000000"/>
                </a:solidFill>
                <a:latin typeface="Times New Roman"/>
              </a:rPr>
              <a:t>Dr. </a:t>
            </a:r>
            <a:r>
              <a:rPr lang="en-US" sz="1400" dirty="0" err="1">
                <a:solidFill>
                  <a:srgbClr val="000000"/>
                </a:solidFill>
                <a:latin typeface="Times New Roman"/>
              </a:rPr>
              <a:t>Vijayalakshmi</a:t>
            </a:r>
            <a:r>
              <a:rPr lang="en-US" sz="1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/>
              </a:rPr>
              <a:t>Ravindranath</a:t>
            </a:r>
            <a:endParaRPr lang="en-US" sz="1400" dirty="0">
              <a:solidFill>
                <a:srgbClr val="000000"/>
              </a:solidFill>
              <a:latin typeface="Times New Roman"/>
            </a:endParaRPr>
          </a:p>
          <a:p>
            <a:pPr lvl="0" algn="ctr" fontAlgn="b"/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Padma Shree Awardee, Bhatnagar Awardee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Professor and Chairperson, Centre for Neuroscience, Indian Institute of Science,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Bangalore</a:t>
            </a:r>
            <a:endParaRPr lang="en-US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09412" y="5602696"/>
            <a:ext cx="28841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"/>
            <a:r>
              <a:rPr lang="en-US" sz="1400" dirty="0">
                <a:solidFill>
                  <a:srgbClr val="000000"/>
                </a:solidFill>
                <a:latin typeface="Times New Roman"/>
              </a:rPr>
              <a:t>Prof. </a:t>
            </a:r>
            <a:r>
              <a:rPr lang="en-US" sz="1400" dirty="0" err="1">
                <a:solidFill>
                  <a:srgbClr val="000000"/>
                </a:solidFill>
                <a:latin typeface="Times New Roman"/>
              </a:rPr>
              <a:t>Desu</a:t>
            </a:r>
            <a:r>
              <a:rPr lang="en-US" sz="1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/>
              </a:rPr>
              <a:t>Seshu</a:t>
            </a:r>
            <a:r>
              <a:rPr lang="en-US" sz="1400" dirty="0">
                <a:solidFill>
                  <a:srgbClr val="000000"/>
                </a:solidFill>
                <a:latin typeface="Times New Roman"/>
              </a:rPr>
              <a:t> B</a:t>
            </a:r>
            <a:r>
              <a:rPr lang="en-US" sz="1400" dirty="0" smtClean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algn="ctr" fontAlgn="b"/>
            <a:r>
              <a:rPr lang="en-US" sz="1400" dirty="0">
                <a:solidFill>
                  <a:srgbClr val="000000"/>
                </a:solidFill>
                <a:latin typeface="Times New Roman"/>
              </a:rPr>
              <a:t>Head, Dept. of Electrical and Computer Engineering, Univ. of Massachusetts Amherst, MA, USA.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35936" y="5788411"/>
            <a:ext cx="2593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"/>
            <a:r>
              <a:rPr lang="en-US" sz="1400" dirty="0">
                <a:solidFill>
                  <a:srgbClr val="000000"/>
                </a:solidFill>
                <a:latin typeface="Times New Roman"/>
              </a:rPr>
              <a:t>Dr. J.D. </a:t>
            </a:r>
            <a:r>
              <a:rPr lang="en-US" sz="1400" dirty="0" err="1" smtClean="0">
                <a:solidFill>
                  <a:srgbClr val="000000"/>
                </a:solidFill>
                <a:latin typeface="Times New Roman"/>
              </a:rPr>
              <a:t>Seelam</a:t>
            </a:r>
            <a:endParaRPr lang="en-US" sz="1400" dirty="0" smtClean="0">
              <a:solidFill>
                <a:srgbClr val="000000"/>
              </a:solidFill>
              <a:latin typeface="Times New Roman"/>
            </a:endParaRPr>
          </a:p>
          <a:p>
            <a:pPr lvl="0" algn="ctr" fontAlgn="b"/>
            <a:r>
              <a:rPr lang="en-US" sz="1400" dirty="0">
                <a:solidFill>
                  <a:srgbClr val="000000"/>
                </a:solidFill>
                <a:latin typeface="Times New Roman"/>
              </a:rPr>
              <a:t>I.A.S, Former  Union Minister, Govt. of India , Member of Parliament, </a:t>
            </a:r>
            <a:r>
              <a:rPr lang="en-US" sz="1400" dirty="0" err="1">
                <a:solidFill>
                  <a:srgbClr val="000000"/>
                </a:solidFill>
                <a:latin typeface="Times New Roman"/>
              </a:rPr>
              <a:t>Rajya</a:t>
            </a:r>
            <a:r>
              <a:rPr lang="en-US" sz="1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Times New Roman"/>
              </a:rPr>
              <a:t>Sabha</a:t>
            </a:r>
            <a:endParaRPr lang="en-US" sz="14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31844" y="5816079"/>
            <a:ext cx="2305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/>
            <a:r>
              <a:rPr lang="en-US" sz="1400" dirty="0">
                <a:solidFill>
                  <a:srgbClr val="000000"/>
                </a:solidFill>
                <a:latin typeface="Times New Roman"/>
              </a:rPr>
              <a:t>Sri J. </a:t>
            </a:r>
            <a:r>
              <a:rPr lang="en-US" sz="1400" dirty="0" err="1" smtClean="0">
                <a:solidFill>
                  <a:srgbClr val="000000"/>
                </a:solidFill>
                <a:latin typeface="Times New Roman"/>
              </a:rPr>
              <a:t>Murali</a:t>
            </a:r>
            <a:r>
              <a:rPr lang="en-US" sz="1400" dirty="0" smtClean="0">
                <a:solidFill>
                  <a:srgbClr val="000000"/>
                </a:solidFill>
                <a:latin typeface="Times New Roman"/>
              </a:rPr>
              <a:t>,</a:t>
            </a:r>
            <a:r>
              <a:rPr lang="en-US" sz="1400" dirty="0">
                <a:solidFill>
                  <a:srgbClr val="000000"/>
                </a:solidFill>
                <a:latin typeface="Times New Roman"/>
              </a:rPr>
              <a:t> I.A.S.</a:t>
            </a:r>
          </a:p>
          <a:p>
            <a:pPr lvl="0" fontAlgn="b"/>
            <a:r>
              <a:rPr lang="en-US" sz="1400" dirty="0" smtClean="0">
                <a:solidFill>
                  <a:srgbClr val="FF0000"/>
                </a:solidFill>
                <a:latin typeface="Times New Roman"/>
              </a:rPr>
              <a:t> </a:t>
            </a:r>
            <a:endParaRPr lang="en-US" sz="14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88154" y="2681561"/>
            <a:ext cx="2305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en-US" sz="1400" dirty="0">
                <a:solidFill>
                  <a:srgbClr val="000000"/>
                </a:solidFill>
                <a:latin typeface="Times New Roman"/>
              </a:rPr>
              <a:t>Dr. </a:t>
            </a:r>
            <a:r>
              <a:rPr lang="en-US" sz="1400" dirty="0" err="1">
                <a:solidFill>
                  <a:srgbClr val="000000"/>
                </a:solidFill>
                <a:latin typeface="Times New Roman"/>
              </a:rPr>
              <a:t>Murali</a:t>
            </a:r>
            <a:r>
              <a:rPr lang="en-US" sz="1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Times New Roman"/>
              </a:rPr>
              <a:t>Gavini</a:t>
            </a:r>
            <a:r>
              <a:rPr lang="en-US" sz="1400" dirty="0" smtClean="0">
                <a:solidFill>
                  <a:srgbClr val="000000"/>
                </a:solidFill>
                <a:latin typeface="Times New Roman"/>
              </a:rPr>
              <a:t>,</a:t>
            </a:r>
            <a:r>
              <a:rPr lang="en-US" sz="1400" dirty="0">
                <a:solidFill>
                  <a:srgbClr val="000000"/>
                </a:solidFill>
                <a:latin typeface="Times New Roman"/>
              </a:rPr>
              <a:t> F.D.A. U.S.A. </a:t>
            </a:r>
            <a:r>
              <a:rPr lang="en-US" sz="1400" b="1" dirty="0" smtClean="0">
                <a:solidFill>
                  <a:srgbClr val="FF0000"/>
                </a:solidFill>
                <a:latin typeface="Times New Roman"/>
              </a:rPr>
              <a:t> </a:t>
            </a:r>
            <a:endParaRPr lang="en-US" sz="1400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84" y="475116"/>
            <a:ext cx="1939431" cy="1944689"/>
          </a:xfrm>
          <a:prstGeom prst="roundRect">
            <a:avLst>
              <a:gd name="adj" fmla="val 16596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661" y="475116"/>
            <a:ext cx="1955858" cy="1991109"/>
          </a:xfrm>
          <a:prstGeom prst="roundRect">
            <a:avLst>
              <a:gd name="adj" fmla="val 19355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196" y="475116"/>
            <a:ext cx="1992743" cy="1991109"/>
          </a:xfrm>
          <a:prstGeom prst="roundRect">
            <a:avLst>
              <a:gd name="adj" fmla="val 16196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274" y="3681405"/>
            <a:ext cx="2142686" cy="1943465"/>
          </a:xfrm>
          <a:prstGeom prst="roundRect">
            <a:avLst>
              <a:gd name="adj" fmla="val 19615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102" y="3636028"/>
            <a:ext cx="1718505" cy="1939000"/>
          </a:xfrm>
          <a:prstGeom prst="roundRect">
            <a:avLst>
              <a:gd name="adj" fmla="val 15035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88" y="3663696"/>
            <a:ext cx="1826036" cy="1939000"/>
          </a:xfrm>
          <a:prstGeom prst="roundRect">
            <a:avLst>
              <a:gd name="adj" fmla="val 1718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457" y="536928"/>
            <a:ext cx="2098623" cy="2005103"/>
          </a:xfrm>
          <a:prstGeom prst="roundRect">
            <a:avLst>
              <a:gd name="adj" fmla="val 2048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85" y="3576338"/>
            <a:ext cx="1865067" cy="1998690"/>
          </a:xfrm>
          <a:prstGeom prst="roundRect">
            <a:avLst>
              <a:gd name="adj" fmla="val 14665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1" name="TextBox 20"/>
          <p:cNvSpPr txBox="1"/>
          <p:nvPr/>
        </p:nvSpPr>
        <p:spPr>
          <a:xfrm>
            <a:off x="252088" y="5920166"/>
            <a:ext cx="23134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Times New Roman"/>
              </a:rPr>
              <a:t>Prof. Y. </a:t>
            </a:r>
            <a:r>
              <a:rPr lang="en-US" sz="1400" dirty="0" err="1" smtClean="0">
                <a:solidFill>
                  <a:srgbClr val="000000"/>
                </a:solidFill>
                <a:latin typeface="Times New Roman"/>
              </a:rPr>
              <a:t>Anjaneyulu</a:t>
            </a:r>
            <a:endParaRPr lang="en-US" sz="1400" dirty="0" smtClean="0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Times New Roman"/>
              </a:rPr>
              <a:t>Director, Trent Lott Geo Spatial and Visualization Centre, Jackson Univ., Jackson, </a:t>
            </a:r>
            <a:r>
              <a:rPr lang="en-US" sz="1400" dirty="0" smtClean="0">
                <a:solidFill>
                  <a:srgbClr val="000000"/>
                </a:solidFill>
                <a:latin typeface="Times New Roman"/>
              </a:rPr>
              <a:t>MS</a:t>
            </a:r>
            <a:endParaRPr lang="en-IN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9676294" y="2727298"/>
            <a:ext cx="23134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"/>
            <a:r>
              <a:rPr lang="en-US" sz="14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Times New Roman"/>
              </a:rPr>
              <a:t>Prof. </a:t>
            </a:r>
            <a:r>
              <a:rPr lang="en-US" sz="1400" dirty="0" err="1">
                <a:solidFill>
                  <a:srgbClr val="000000"/>
                </a:solidFill>
                <a:latin typeface="Times New Roman"/>
              </a:rPr>
              <a:t>U.Varada</a:t>
            </a:r>
            <a:r>
              <a:rPr lang="en-US" sz="1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Times New Roman"/>
              </a:rPr>
              <a:t>Raju</a:t>
            </a:r>
          </a:p>
          <a:p>
            <a:pPr algn="ctr" fontAlgn="b"/>
            <a:r>
              <a:rPr lang="en-US" sz="1400" dirty="0">
                <a:solidFill>
                  <a:srgbClr val="000000"/>
                </a:solidFill>
                <a:latin typeface="Times New Roman"/>
              </a:rPr>
              <a:t>Head, Department of Chemistry, IIT, Chennai. </a:t>
            </a:r>
            <a:r>
              <a:rPr lang="en-US" sz="1400" b="1" dirty="0" smtClean="0">
                <a:solidFill>
                  <a:srgbClr val="FF0000"/>
                </a:solidFill>
                <a:latin typeface="Times New Roman"/>
              </a:rPr>
              <a:t> </a:t>
            </a:r>
            <a:endParaRPr lang="en-US" sz="1400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59" y="3663073"/>
            <a:ext cx="1972831" cy="1981862"/>
          </a:xfrm>
          <a:prstGeom prst="roundRect">
            <a:avLst>
              <a:gd name="adj" fmla="val 2432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3" name="TextBox 32"/>
          <p:cNvSpPr txBox="1"/>
          <p:nvPr/>
        </p:nvSpPr>
        <p:spPr>
          <a:xfrm>
            <a:off x="9768459" y="5755176"/>
            <a:ext cx="2115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en-US" sz="1400" dirty="0">
                <a:solidFill>
                  <a:srgbClr val="000000"/>
                </a:solidFill>
                <a:latin typeface="Times New Roman"/>
              </a:rPr>
              <a:t>Prof. Pedi </a:t>
            </a:r>
            <a:r>
              <a:rPr lang="en-US" sz="1400" dirty="0" smtClean="0">
                <a:solidFill>
                  <a:srgbClr val="000000"/>
                </a:solidFill>
                <a:latin typeface="Times New Roman"/>
              </a:rPr>
              <a:t>Reddy</a:t>
            </a:r>
          </a:p>
          <a:p>
            <a:pPr algn="ctr" fontAlgn="b"/>
            <a:r>
              <a:rPr lang="en-US" sz="1400" dirty="0">
                <a:solidFill>
                  <a:srgbClr val="000000"/>
                </a:solidFill>
                <a:latin typeface="Times New Roman"/>
              </a:rPr>
              <a:t>IIT, Bhubaneswar </a:t>
            </a:r>
            <a:r>
              <a:rPr lang="en-US" sz="1400" dirty="0" smtClean="0">
                <a:solidFill>
                  <a:srgbClr val="000000"/>
                </a:solidFill>
                <a:latin typeface="Times New Roman"/>
              </a:rPr>
              <a:t> </a:t>
            </a:r>
            <a:endParaRPr lang="en-US" sz="1400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664" y="568012"/>
            <a:ext cx="2046420" cy="1962175"/>
          </a:xfrm>
          <a:prstGeom prst="roundRect">
            <a:avLst>
              <a:gd name="adj" fmla="val 22125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2049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414" y="230085"/>
            <a:ext cx="885156" cy="97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736454" y="2775104"/>
            <a:ext cx="23134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en-I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Prof.</a:t>
            </a: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Anand</a:t>
            </a: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K. </a:t>
            </a:r>
            <a:r>
              <a:rPr lang="en-I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Kondapi</a:t>
            </a:r>
            <a:endParaRPr lang="en-US" sz="1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t"/>
            <a:r>
              <a:rPr lang="en-US" sz="1400" dirty="0" smtClean="0">
                <a:solidFill>
                  <a:srgbClr val="000000"/>
                </a:solidFill>
                <a:latin typeface="Times New Roman"/>
              </a:rPr>
              <a:t>School of Life Sciences </a:t>
            </a:r>
          </a:p>
          <a:p>
            <a:pPr algn="ctr" fontAlgn="t"/>
            <a:r>
              <a:rPr lang="en-US" sz="1400" dirty="0" smtClean="0">
                <a:solidFill>
                  <a:srgbClr val="000000"/>
                </a:solidFill>
                <a:latin typeface="Times New Roman"/>
              </a:rPr>
              <a:t>University of Hyderabad</a:t>
            </a:r>
            <a:endParaRPr lang="en-US" sz="14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99846" y="2627929"/>
            <a:ext cx="21558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en-US" sz="1400" dirty="0">
                <a:solidFill>
                  <a:srgbClr val="000000"/>
                </a:solidFill>
                <a:latin typeface="Times New Roman"/>
              </a:rPr>
              <a:t>Prof. B. Rama </a:t>
            </a:r>
            <a:r>
              <a:rPr lang="en-US" sz="1400" dirty="0" smtClean="0">
                <a:solidFill>
                  <a:srgbClr val="000000"/>
                </a:solidFill>
                <a:latin typeface="Times New Roman"/>
              </a:rPr>
              <a:t>Devi</a:t>
            </a:r>
          </a:p>
          <a:p>
            <a:pPr algn="ctr" fontAlgn="b"/>
            <a:r>
              <a:rPr lang="en-US" sz="1400" dirty="0">
                <a:solidFill>
                  <a:srgbClr val="000000"/>
                </a:solidFill>
                <a:latin typeface="Times New Roman"/>
              </a:rPr>
              <a:t>Head, Department of Chemistry, JNTUH C&amp;H, </a:t>
            </a:r>
            <a:r>
              <a:rPr lang="en-US" sz="1400" dirty="0" smtClean="0">
                <a:solidFill>
                  <a:srgbClr val="000000"/>
                </a:solidFill>
                <a:latin typeface="Times New Roman"/>
              </a:rPr>
              <a:t>Hyderabad</a:t>
            </a:r>
            <a:endParaRPr lang="en-US" sz="14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5440" y="2793454"/>
            <a:ext cx="20678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en-US" sz="1400" dirty="0">
                <a:solidFill>
                  <a:srgbClr val="000000"/>
                </a:solidFill>
                <a:latin typeface="Times New Roman"/>
              </a:rPr>
              <a:t>Dr. </a:t>
            </a:r>
            <a:r>
              <a:rPr lang="en-US" sz="1400" dirty="0" smtClean="0">
                <a:solidFill>
                  <a:srgbClr val="000000"/>
                </a:solidFill>
                <a:latin typeface="Times New Roman"/>
              </a:rPr>
              <a:t>T. S. R </a:t>
            </a:r>
            <a:r>
              <a:rPr lang="en-US" sz="1400" dirty="0" err="1" smtClean="0">
                <a:solidFill>
                  <a:srgbClr val="000000"/>
                </a:solidFill>
                <a:latin typeface="Times New Roman"/>
              </a:rPr>
              <a:t>Prasada</a:t>
            </a:r>
            <a:r>
              <a:rPr lang="en-US" sz="14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Times New Roman"/>
              </a:rPr>
              <a:t>Rao</a:t>
            </a:r>
            <a:endParaRPr lang="en-US" sz="1400" dirty="0" smtClean="0">
              <a:solidFill>
                <a:srgbClr val="000000"/>
              </a:solidFill>
              <a:latin typeface="Times New Roman"/>
            </a:endParaRPr>
          </a:p>
          <a:p>
            <a:pPr algn="ctr" fontAlgn="b"/>
            <a:r>
              <a:rPr lang="en-US" sz="1400" dirty="0">
                <a:solidFill>
                  <a:srgbClr val="000000"/>
                </a:solidFill>
                <a:latin typeface="Times New Roman"/>
              </a:rPr>
              <a:t>Director </a:t>
            </a:r>
            <a:r>
              <a:rPr lang="en-US" sz="1400" dirty="0" smtClean="0">
                <a:solidFill>
                  <a:srgbClr val="000000"/>
                </a:solidFill>
                <a:latin typeface="Times New Roman"/>
              </a:rPr>
              <a:t>, Indian Institute of Petroleum, Dehradun</a:t>
            </a:r>
            <a:endParaRPr lang="en-US" sz="14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90679" y="5883943"/>
            <a:ext cx="2157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en-US" sz="1400" dirty="0" err="1">
                <a:solidFill>
                  <a:srgbClr val="000000"/>
                </a:solidFill>
                <a:latin typeface="Times New Roman"/>
              </a:rPr>
              <a:t>Dr.V</a:t>
            </a:r>
            <a:r>
              <a:rPr lang="en-US" sz="1400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en-US" sz="1400" dirty="0" err="1" smtClean="0">
                <a:solidFill>
                  <a:srgbClr val="000000"/>
                </a:solidFill>
                <a:latin typeface="Times New Roman"/>
              </a:rPr>
              <a:t>Lakshminarayana</a:t>
            </a:r>
            <a:endParaRPr lang="en-US" sz="1400" dirty="0" smtClean="0">
              <a:solidFill>
                <a:srgbClr val="000000"/>
              </a:solidFill>
              <a:latin typeface="Times New Roman"/>
            </a:endParaRPr>
          </a:p>
          <a:p>
            <a:pPr algn="ctr" fontAlgn="b"/>
            <a:r>
              <a:rPr lang="en-US" sz="1400" dirty="0">
                <a:solidFill>
                  <a:srgbClr val="000000"/>
                </a:solidFill>
                <a:latin typeface="Times New Roman"/>
              </a:rPr>
              <a:t>Director, Technical, GR Intra </a:t>
            </a:r>
            <a:r>
              <a:rPr lang="en-US" sz="1400" dirty="0" err="1">
                <a:solidFill>
                  <a:srgbClr val="000000"/>
                </a:solidFill>
                <a:latin typeface="Times New Roman"/>
              </a:rPr>
              <a:t>Chem</a:t>
            </a:r>
            <a:r>
              <a:rPr lang="en-US" sz="1400" dirty="0">
                <a:solidFill>
                  <a:srgbClr val="000000"/>
                </a:solidFill>
                <a:latin typeface="Times New Roman"/>
              </a:rPr>
              <a:t> Limited, </a:t>
            </a:r>
            <a:r>
              <a:rPr lang="en-US" sz="1400" dirty="0" smtClean="0">
                <a:solidFill>
                  <a:srgbClr val="000000"/>
                </a:solidFill>
                <a:latin typeface="Times New Roman"/>
              </a:rPr>
              <a:t>Hyderabad</a:t>
            </a:r>
            <a:endParaRPr lang="en-US" sz="1400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117" y="3733599"/>
            <a:ext cx="2177981" cy="2173477"/>
          </a:xfrm>
          <a:prstGeom prst="roundRect">
            <a:avLst>
              <a:gd name="adj" fmla="val 13489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6" y="3774455"/>
            <a:ext cx="2184848" cy="2078781"/>
          </a:xfrm>
          <a:prstGeom prst="roundRect">
            <a:avLst>
              <a:gd name="adj" fmla="val 18173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025" y="516454"/>
            <a:ext cx="1944877" cy="2137904"/>
          </a:xfrm>
          <a:prstGeom prst="roundRect">
            <a:avLst>
              <a:gd name="adj" fmla="val 9314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615" y="573178"/>
            <a:ext cx="1999483" cy="2067021"/>
          </a:xfrm>
          <a:prstGeom prst="roundRect">
            <a:avLst>
              <a:gd name="adj" fmla="val 18600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1" name="TextBox 20"/>
          <p:cNvSpPr txBox="1"/>
          <p:nvPr/>
        </p:nvSpPr>
        <p:spPr>
          <a:xfrm>
            <a:off x="4771263" y="2627929"/>
            <a:ext cx="23054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en-US" sz="1400" dirty="0">
                <a:solidFill>
                  <a:srgbClr val="000000"/>
                </a:solidFill>
                <a:latin typeface="Times New Roman"/>
              </a:rPr>
              <a:t>Dr. </a:t>
            </a:r>
            <a:r>
              <a:rPr lang="en-US" sz="1400" dirty="0" err="1">
                <a:solidFill>
                  <a:srgbClr val="000000"/>
                </a:solidFill>
                <a:latin typeface="Times New Roman"/>
              </a:rPr>
              <a:t>Yogeswara</a:t>
            </a:r>
            <a:r>
              <a:rPr lang="en-US" sz="1400" dirty="0">
                <a:solidFill>
                  <a:srgbClr val="000000"/>
                </a:solidFill>
                <a:latin typeface="Times New Roman"/>
              </a:rPr>
              <a:t> Rao</a:t>
            </a:r>
            <a:r>
              <a:rPr lang="en-US" sz="14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algn="ctr" fontAlgn="b"/>
            <a:r>
              <a:rPr lang="en-US" sz="1400" dirty="0">
                <a:solidFill>
                  <a:srgbClr val="000000"/>
                </a:solidFill>
                <a:latin typeface="Times New Roman"/>
              </a:rPr>
              <a:t>Member, Scientific Advisory Committee to PM, </a:t>
            </a:r>
            <a:endParaRPr lang="en-US" sz="1400" dirty="0" smtClean="0">
              <a:solidFill>
                <a:srgbClr val="000000"/>
              </a:solidFill>
              <a:latin typeface="Times New Roman"/>
            </a:endParaRPr>
          </a:p>
          <a:p>
            <a:pPr algn="ctr" fontAlgn="b"/>
            <a:r>
              <a:rPr lang="en-US" sz="1400" dirty="0" smtClean="0">
                <a:solidFill>
                  <a:srgbClr val="000000"/>
                </a:solidFill>
                <a:latin typeface="Times New Roman"/>
              </a:rPr>
              <a:t>New </a:t>
            </a:r>
            <a:r>
              <a:rPr lang="en-US" sz="1400" dirty="0">
                <a:solidFill>
                  <a:srgbClr val="000000"/>
                </a:solidFill>
                <a:latin typeface="Times New Roman"/>
              </a:rPr>
              <a:t>Delhi  </a:t>
            </a:r>
            <a:r>
              <a:rPr lang="en-US" sz="1400" dirty="0" smtClean="0">
                <a:solidFill>
                  <a:srgbClr val="FF0000"/>
                </a:solidFill>
                <a:latin typeface="Times New Roman"/>
              </a:rPr>
              <a:t> </a:t>
            </a:r>
            <a:endParaRPr lang="en-US" sz="1400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332" y="3670170"/>
            <a:ext cx="1929384" cy="2156172"/>
          </a:xfrm>
          <a:prstGeom prst="roundRect">
            <a:avLst>
              <a:gd name="adj" fmla="val 18914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8" name="TextBox 27"/>
          <p:cNvSpPr txBox="1"/>
          <p:nvPr/>
        </p:nvSpPr>
        <p:spPr>
          <a:xfrm>
            <a:off x="9638729" y="5912036"/>
            <a:ext cx="2305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ctr"/>
            <a:r>
              <a:rPr lang="en-US" sz="1400" dirty="0">
                <a:solidFill>
                  <a:srgbClr val="000000"/>
                </a:solidFill>
                <a:latin typeface="Times New Roman"/>
              </a:rPr>
              <a:t>Prof. Ch. </a:t>
            </a:r>
            <a:r>
              <a:rPr lang="en-US" sz="1400" dirty="0" err="1" smtClean="0">
                <a:solidFill>
                  <a:srgbClr val="000000"/>
                </a:solidFill>
                <a:latin typeface="Times New Roman"/>
              </a:rPr>
              <a:t>Subrahmanyam</a:t>
            </a:r>
            <a:endParaRPr lang="en-US" sz="1400" dirty="0" smtClean="0">
              <a:solidFill>
                <a:srgbClr val="000000"/>
              </a:solidFill>
              <a:latin typeface="Times New Roman"/>
            </a:endParaRPr>
          </a:p>
          <a:p>
            <a:pPr algn="ctr" fontAlgn="ctr"/>
            <a:r>
              <a:rPr lang="en-US" sz="1400" dirty="0">
                <a:solidFill>
                  <a:srgbClr val="000000"/>
                </a:solidFill>
                <a:latin typeface="Times New Roman"/>
              </a:rPr>
              <a:t>IIT, Hyderabad </a:t>
            </a:r>
            <a:r>
              <a:rPr lang="en-US" sz="14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Times New Roman"/>
              </a:rPr>
              <a:t> </a:t>
            </a:r>
            <a:endParaRPr lang="en-US" sz="1400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578" name="Picture 2" descr="https://garhwalpost.in/wp-content/uploads/2022/04/IMG-20220408-WA0046-640x9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5805" y="527187"/>
            <a:ext cx="1937464" cy="2019710"/>
          </a:xfrm>
          <a:prstGeom prst="roundRect">
            <a:avLst>
              <a:gd name="adj" fmla="val 10182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9" name="TextBox 28"/>
          <p:cNvSpPr txBox="1"/>
          <p:nvPr/>
        </p:nvSpPr>
        <p:spPr>
          <a:xfrm>
            <a:off x="231720" y="5992978"/>
            <a:ext cx="2270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Dr.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Deva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H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Puranam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Global Head,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Viatris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943" y="3713962"/>
            <a:ext cx="2088576" cy="2161018"/>
          </a:xfrm>
          <a:prstGeom prst="roundRect">
            <a:avLst>
              <a:gd name="adj" fmla="val 18814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2466039" y="5996790"/>
            <a:ext cx="2305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en-US" sz="1400" dirty="0" smtClean="0">
                <a:solidFill>
                  <a:srgbClr val="000000"/>
                </a:solidFill>
                <a:latin typeface="Times New Roman"/>
              </a:rPr>
              <a:t>Dr. </a:t>
            </a:r>
            <a:r>
              <a:rPr lang="en-US" sz="1400" dirty="0" err="1" smtClean="0">
                <a:solidFill>
                  <a:srgbClr val="000000"/>
                </a:solidFill>
                <a:latin typeface="Times New Roman"/>
              </a:rPr>
              <a:t>B.Hari</a:t>
            </a:r>
            <a:r>
              <a:rPr lang="en-US" sz="14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Times New Roman"/>
              </a:rPr>
              <a:t>babu</a:t>
            </a:r>
            <a:endParaRPr lang="en-US" sz="1400" dirty="0" smtClean="0">
              <a:solidFill>
                <a:srgbClr val="000000"/>
              </a:solidFill>
              <a:latin typeface="Times New Roman"/>
            </a:endParaRPr>
          </a:p>
          <a:p>
            <a:pPr algn="ctr" fontAlgn="b"/>
            <a:r>
              <a:rPr lang="en-US" sz="1400" dirty="0" smtClean="0">
                <a:solidFill>
                  <a:srgbClr val="000000"/>
                </a:solidFill>
                <a:latin typeface="Times New Roman"/>
              </a:rPr>
              <a:t>MYLAN</a:t>
            </a:r>
            <a:endParaRPr lang="en-US" sz="1400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784" y="435316"/>
            <a:ext cx="2021771" cy="2192613"/>
          </a:xfrm>
          <a:prstGeom prst="roundRect">
            <a:avLst>
              <a:gd name="adj" fmla="val 16270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112" y="3748776"/>
            <a:ext cx="2057915" cy="2143125"/>
          </a:xfrm>
          <a:prstGeom prst="roundRect">
            <a:avLst>
              <a:gd name="adj" fmla="val 13788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2" name="TextBox 31"/>
          <p:cNvSpPr txBox="1"/>
          <p:nvPr/>
        </p:nvSpPr>
        <p:spPr>
          <a:xfrm>
            <a:off x="7338731" y="5912036"/>
            <a:ext cx="22389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Dr.P</a:t>
            </a:r>
            <a:r>
              <a:rPr lang="en-I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I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hiva </a:t>
            </a:r>
            <a:r>
              <a:rPr lang="en-IN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Swaroop</a:t>
            </a:r>
            <a:endParaRPr lang="en-IN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IGNOU Regional Director,</a:t>
            </a:r>
          </a:p>
          <a:p>
            <a:pPr algn="ctr"/>
            <a:r>
              <a:rPr lang="en-I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Delhi</a:t>
            </a:r>
            <a:endParaRPr lang="en-I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908" y="482662"/>
            <a:ext cx="2194522" cy="2169628"/>
          </a:xfrm>
          <a:prstGeom prst="roundRect">
            <a:avLst>
              <a:gd name="adj" fmla="val 21646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2294448" y="2793454"/>
            <a:ext cx="23054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en-US" sz="1400" dirty="0" err="1" smtClean="0">
                <a:solidFill>
                  <a:srgbClr val="000000"/>
                </a:solidFill>
                <a:latin typeface="Times New Roman"/>
              </a:rPr>
              <a:t>Dr.C.Satyanarayana</a:t>
            </a:r>
            <a:endParaRPr lang="en-US" sz="1400" dirty="0" smtClean="0">
              <a:solidFill>
                <a:srgbClr val="000000"/>
              </a:solidFill>
              <a:latin typeface="Times New Roman"/>
            </a:endParaRPr>
          </a:p>
          <a:p>
            <a:pPr algn="ctr" fontAlgn="b"/>
            <a:r>
              <a:rPr lang="en-US" sz="1400" dirty="0" smtClean="0">
                <a:solidFill>
                  <a:srgbClr val="000000"/>
                </a:solidFill>
                <a:latin typeface="Times New Roman"/>
              </a:rPr>
              <a:t>CEO, </a:t>
            </a:r>
            <a:r>
              <a:rPr lang="en-US" sz="1400" dirty="0" err="1" smtClean="0">
                <a:solidFill>
                  <a:srgbClr val="000000"/>
                </a:solidFill>
                <a:latin typeface="Times New Roman"/>
              </a:rPr>
              <a:t>Laurus</a:t>
            </a:r>
            <a:r>
              <a:rPr lang="en-US" sz="1400" dirty="0" smtClean="0">
                <a:solidFill>
                  <a:srgbClr val="000000"/>
                </a:solidFill>
                <a:latin typeface="Times New Roman"/>
              </a:rPr>
              <a:t> labs,</a:t>
            </a:r>
          </a:p>
          <a:p>
            <a:pPr algn="ctr" fontAlgn="b"/>
            <a:r>
              <a:rPr lang="en-US" sz="1400" dirty="0" smtClean="0">
                <a:solidFill>
                  <a:srgbClr val="000000"/>
                </a:solidFill>
                <a:latin typeface="Times New Roman"/>
              </a:rPr>
              <a:t>India</a:t>
            </a:r>
          </a:p>
          <a:p>
            <a:pPr algn="ctr" fontAlgn="b"/>
            <a:endParaRPr lang="en-US" sz="1400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6984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8883" y="325821"/>
            <a:ext cx="3720662" cy="2049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162097" y="630621"/>
            <a:ext cx="3720662" cy="2049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14497" y="783021"/>
            <a:ext cx="3720662" cy="2049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0" y="109330"/>
            <a:ext cx="12192000" cy="6686866"/>
            <a:chOff x="537176" y="473404"/>
            <a:chExt cx="8870458" cy="5558098"/>
          </a:xfrm>
        </p:grpSpPr>
        <p:pic>
          <p:nvPicPr>
            <p:cNvPr id="44034" name="Picture 2" descr="C:\Users\ncc\Desktop\NAAC-2023 FILES\ALUMNI SUPPORT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7176" y="473404"/>
              <a:ext cx="4465747" cy="2700886"/>
            </a:xfrm>
            <a:prstGeom prst="rect">
              <a:avLst/>
            </a:prstGeom>
            <a:noFill/>
          </p:spPr>
        </p:pic>
        <p:pic>
          <p:nvPicPr>
            <p:cNvPr id="44035" name="Picture 3" descr="C:\Users\ncc\Desktop\NAAC-2023 FILES\ALUMNI SUPPORT_000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39862" y="483471"/>
              <a:ext cx="4467772" cy="2692856"/>
            </a:xfrm>
            <a:prstGeom prst="rect">
              <a:avLst/>
            </a:prstGeom>
            <a:noFill/>
          </p:spPr>
        </p:pic>
        <p:pic>
          <p:nvPicPr>
            <p:cNvPr id="44036" name="Picture 4" descr="C:\Users\ncc\Desktop\NAAC-2023 FILES\ALUMNI SUPPORT_000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8580" y="3351923"/>
              <a:ext cx="4330261" cy="2679579"/>
            </a:xfrm>
            <a:prstGeom prst="rect">
              <a:avLst/>
            </a:prstGeom>
            <a:noFill/>
          </p:spPr>
        </p:pic>
        <p:pic>
          <p:nvPicPr>
            <p:cNvPr id="44037" name="Picture 5" descr="C:\Users\ncc\Desktop\NAAC-2023 FILES\ALUMNI SUPPORT_0003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18841" y="3352802"/>
              <a:ext cx="4457264" cy="2666622"/>
            </a:xfrm>
            <a:prstGeom prst="rect">
              <a:avLst/>
            </a:prstGeom>
            <a:noFill/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500" y="0"/>
            <a:ext cx="885156" cy="97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94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ncc\Desktop\NAAC-2023 FILES\ONGC SUPPO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0824"/>
            <a:ext cx="5963491" cy="4300872"/>
          </a:xfrm>
          <a:prstGeom prst="rect">
            <a:avLst/>
          </a:prstGeom>
          <a:noFill/>
        </p:spPr>
      </p:pic>
      <p:pic>
        <p:nvPicPr>
          <p:cNvPr id="46083" name="Picture 3" descr="C:\Users\ncc\Desktop\NAAC-2023 FILES\ONGC SUPPORT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3491" y="2612738"/>
            <a:ext cx="6228509" cy="4034893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633" y="237263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98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587452"/>
              </p:ext>
            </p:extLst>
          </p:nvPr>
        </p:nvGraphicFramePr>
        <p:xfrm>
          <a:off x="64010" y="318040"/>
          <a:ext cx="1202435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4392">
                  <a:extLst>
                    <a:ext uri="{9D8B030D-6E8A-4147-A177-3AD203B41FA5}">
                      <a16:colId xmlns:a16="http://schemas.microsoft.com/office/drawing/2014/main" val="3652346337"/>
                    </a:ext>
                  </a:extLst>
                </a:gridCol>
                <a:gridCol w="5079830">
                  <a:extLst>
                    <a:ext uri="{9D8B030D-6E8A-4147-A177-3AD203B41FA5}">
                      <a16:colId xmlns:a16="http://schemas.microsoft.com/office/drawing/2014/main" val="2327761545"/>
                    </a:ext>
                  </a:extLst>
                </a:gridCol>
                <a:gridCol w="5660136">
                  <a:extLst>
                    <a:ext uri="{9D8B030D-6E8A-4147-A177-3AD203B41FA5}">
                      <a16:colId xmlns:a16="http://schemas.microsoft.com/office/drawing/2014/main" val="12300825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SNO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NAME</a:t>
                      </a:r>
                      <a:r>
                        <a:rPr lang="en-US" sz="1600" baseline="0" dirty="0" smtClean="0"/>
                        <a:t> OF THE FACULTY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TOTAL NUMBER OF CONFERENCES/SEMINARS ATTENDED</a:t>
                      </a:r>
                      <a:endParaRPr lang="en-IN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9508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Prof. T. Siva</a:t>
                      </a:r>
                      <a:r>
                        <a:rPr lang="en-US" sz="1600" baseline="0" dirty="0" smtClean="0"/>
                        <a:t> Rao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smtClean="0"/>
                        <a:t>02</a:t>
                      </a:r>
                      <a:endParaRPr lang="en-IN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150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Prof. P. </a:t>
                      </a:r>
                      <a:r>
                        <a:rPr lang="en-US" sz="1600" dirty="0" err="1" smtClean="0"/>
                        <a:t>Shyamala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23</a:t>
                      </a:r>
                      <a:endParaRPr lang="en-IN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0306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Prof. K. </a:t>
                      </a:r>
                      <a:r>
                        <a:rPr lang="en-US" sz="1600" dirty="0" err="1" smtClean="0"/>
                        <a:t>Basavaiah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06</a:t>
                      </a:r>
                      <a:endParaRPr lang="en-IN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6748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Prof. V. </a:t>
                      </a:r>
                      <a:r>
                        <a:rPr lang="en-US" sz="1600" dirty="0" err="1" smtClean="0"/>
                        <a:t>Siddaiah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20</a:t>
                      </a:r>
                      <a:endParaRPr lang="en-IN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108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Prof. B.B.V. </a:t>
                      </a:r>
                      <a:r>
                        <a:rPr lang="en-US" sz="1600" dirty="0" err="1" smtClean="0"/>
                        <a:t>Sailaja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</a:t>
                      </a:r>
                      <a:endParaRPr lang="en-IN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91081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84528" y="0"/>
            <a:ext cx="8392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TOTAL NUMBER OF SEMINARS / CONFERENCES AND TRAINING PROGRAMS ATTENDED </a:t>
            </a:r>
            <a:endParaRPr lang="en-IN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1623009"/>
              </p:ext>
            </p:extLst>
          </p:nvPr>
        </p:nvGraphicFramePr>
        <p:xfrm>
          <a:off x="64010" y="2454412"/>
          <a:ext cx="12024358" cy="46482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3432">
                  <a:extLst>
                    <a:ext uri="{9D8B030D-6E8A-4147-A177-3AD203B41FA5}">
                      <a16:colId xmlns:a16="http://schemas.microsoft.com/office/drawing/2014/main" val="687107185"/>
                    </a:ext>
                  </a:extLst>
                </a:gridCol>
                <a:gridCol w="7514904">
                  <a:extLst>
                    <a:ext uri="{9D8B030D-6E8A-4147-A177-3AD203B41FA5}">
                      <a16:colId xmlns:a16="http://schemas.microsoft.com/office/drawing/2014/main" val="3594193143"/>
                    </a:ext>
                  </a:extLst>
                </a:gridCol>
                <a:gridCol w="3186022">
                  <a:extLst>
                    <a:ext uri="{9D8B030D-6E8A-4147-A177-3AD203B41FA5}">
                      <a16:colId xmlns:a16="http://schemas.microsoft.com/office/drawing/2014/main" val="3237615881"/>
                    </a:ext>
                  </a:extLst>
                </a:gridCol>
              </a:tblGrid>
              <a:tr h="34431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 No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NAME OF THE CONFERENCES /WEBINARS/SEMINARS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DATE </a:t>
                      </a:r>
                      <a:endParaRPr lang="en-IN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589852"/>
                  </a:ext>
                </a:extLst>
              </a:tr>
              <a:tr h="34431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Annual conference</a:t>
                      </a:r>
                      <a:r>
                        <a:rPr lang="en-US" sz="1600" baseline="0" dirty="0" smtClean="0"/>
                        <a:t> of Indian Council of Chemists(ICC)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27</a:t>
                      </a:r>
                      <a:r>
                        <a:rPr lang="en-US" sz="1600" baseline="30000" dirty="0" smtClean="0"/>
                        <a:t>th</a:t>
                      </a:r>
                      <a:r>
                        <a:rPr lang="en-US" sz="1600" baseline="0" dirty="0" smtClean="0"/>
                        <a:t>-2</a:t>
                      </a:r>
                      <a:r>
                        <a:rPr lang="en-US" sz="1600" dirty="0" smtClean="0"/>
                        <a:t>9</a:t>
                      </a:r>
                      <a:r>
                        <a:rPr lang="en-US" sz="1600" baseline="30000" dirty="0" smtClean="0"/>
                        <a:t>th</a:t>
                      </a:r>
                      <a:r>
                        <a:rPr lang="en-US" sz="1600" dirty="0" smtClean="0"/>
                        <a:t> ,December,2017</a:t>
                      </a:r>
                      <a:endParaRPr lang="en-IN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7902186"/>
                  </a:ext>
                </a:extLst>
              </a:tr>
              <a:tr h="34431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Recent advances in Inorganic</a:t>
                      </a:r>
                      <a:r>
                        <a:rPr lang="en-US" sz="1600" baseline="0" dirty="0" smtClean="0"/>
                        <a:t> and Analytical chemistry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30</a:t>
                      </a:r>
                      <a:r>
                        <a:rPr lang="en-US" sz="1600" baseline="30000" dirty="0" smtClean="0"/>
                        <a:t>th</a:t>
                      </a:r>
                      <a:r>
                        <a:rPr lang="en-US" sz="1600" dirty="0" smtClean="0"/>
                        <a:t> ,July,2018</a:t>
                      </a:r>
                      <a:endParaRPr lang="en-IN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6846730"/>
                  </a:ext>
                </a:extLst>
              </a:tr>
              <a:tr h="60254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National colloquium on</a:t>
                      </a:r>
                      <a:r>
                        <a:rPr lang="en-US" sz="1600" baseline="0" dirty="0" smtClean="0"/>
                        <a:t> “Applications in Nuclear Chemistry”(NUCHEM-2018)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r>
                        <a:rPr lang="en-US" sz="1600" baseline="30000" dirty="0" smtClean="0"/>
                        <a:t>st</a:t>
                      </a:r>
                      <a:r>
                        <a:rPr lang="en-US" sz="1600" dirty="0" smtClean="0"/>
                        <a:t> ,September,2018</a:t>
                      </a:r>
                      <a:endParaRPr lang="en-IN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1818484"/>
                  </a:ext>
                </a:extLst>
              </a:tr>
              <a:tr h="60254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International</a:t>
                      </a:r>
                      <a:r>
                        <a:rPr lang="en-US" sz="1600" baseline="0" dirty="0" smtClean="0"/>
                        <a:t> Conference on Recent Advances in Chemical, Pharmaceutical and Life Processes(RACPL-2019)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13</a:t>
                      </a:r>
                      <a:r>
                        <a:rPr lang="en-US" sz="1600" baseline="30000" dirty="0" smtClean="0"/>
                        <a:t>th</a:t>
                      </a:r>
                      <a:r>
                        <a:rPr lang="en-US" sz="1600" dirty="0" smtClean="0"/>
                        <a:t>-15</a:t>
                      </a:r>
                      <a:r>
                        <a:rPr lang="en-US" sz="1600" baseline="30000" dirty="0" smtClean="0"/>
                        <a:t>th</a:t>
                      </a:r>
                      <a:r>
                        <a:rPr lang="en-US" sz="1600" baseline="0" dirty="0" smtClean="0"/>
                        <a:t>,July,2019</a:t>
                      </a:r>
                      <a:endParaRPr lang="en-IN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9889859"/>
                  </a:ext>
                </a:extLst>
              </a:tr>
              <a:tr h="60254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Two</a:t>
                      </a:r>
                      <a:r>
                        <a:rPr lang="en-US" sz="1600" baseline="0" dirty="0" smtClean="0"/>
                        <a:t> Day National Seminar on Chemical Speciation in Biology and Marine Environment (CSBME-2019)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29</a:t>
                      </a:r>
                      <a:r>
                        <a:rPr lang="en-US" sz="1600" baseline="30000" dirty="0" smtClean="0"/>
                        <a:t>th</a:t>
                      </a:r>
                      <a:r>
                        <a:rPr lang="en-US" sz="1600" dirty="0" smtClean="0"/>
                        <a:t>-30</a:t>
                      </a:r>
                      <a:r>
                        <a:rPr lang="en-US" sz="1600" baseline="30000" dirty="0" smtClean="0"/>
                        <a:t>th</a:t>
                      </a:r>
                      <a:r>
                        <a:rPr lang="en-US" sz="1600" dirty="0" smtClean="0"/>
                        <a:t> ,September,2019</a:t>
                      </a:r>
                      <a:endParaRPr lang="en-IN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0188357"/>
                  </a:ext>
                </a:extLst>
              </a:tr>
              <a:tr h="60254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 Two Day national</a:t>
                      </a:r>
                      <a:r>
                        <a:rPr lang="en-US" sz="1600" baseline="0" dirty="0" smtClean="0"/>
                        <a:t> Webinar (Faculty Development </a:t>
                      </a:r>
                      <a:r>
                        <a:rPr lang="en-US" sz="1600" baseline="0" dirty="0" err="1" smtClean="0"/>
                        <a:t>programme</a:t>
                      </a:r>
                      <a:r>
                        <a:rPr lang="en-US" sz="1600" baseline="0" dirty="0" smtClean="0"/>
                        <a:t>) on “Analytical and Diagnostic Tools in Chemical and Life Sciences” 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05</a:t>
                      </a:r>
                      <a:r>
                        <a:rPr lang="en-US" sz="1600" baseline="30000" dirty="0" smtClean="0"/>
                        <a:t>th</a:t>
                      </a:r>
                      <a:r>
                        <a:rPr lang="en-US" sz="1600" baseline="0" dirty="0" smtClean="0"/>
                        <a:t> -06</a:t>
                      </a:r>
                      <a:r>
                        <a:rPr lang="en-US" sz="1600" baseline="30000" dirty="0" smtClean="0"/>
                        <a:t>th</a:t>
                      </a:r>
                      <a:r>
                        <a:rPr lang="en-US" sz="1600" baseline="0" dirty="0" smtClean="0"/>
                        <a:t> June,2020</a:t>
                      </a:r>
                      <a:endParaRPr lang="en-IN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4624259"/>
                  </a:ext>
                </a:extLst>
              </a:tr>
              <a:tr h="60254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Three Day International Virtual Conference on Impact of “ Chemical Disasters</a:t>
                      </a:r>
                      <a:r>
                        <a:rPr lang="en-US" sz="1600" baseline="0" dirty="0" smtClean="0"/>
                        <a:t> on Biota(ICDB-2020)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24</a:t>
                      </a:r>
                      <a:r>
                        <a:rPr lang="en-US" sz="1600" baseline="30000" dirty="0" smtClean="0"/>
                        <a:t>th</a:t>
                      </a:r>
                      <a:r>
                        <a:rPr lang="en-US" sz="1600" dirty="0" smtClean="0"/>
                        <a:t>-26</a:t>
                      </a:r>
                      <a:r>
                        <a:rPr lang="en-US" sz="1600" baseline="30000" dirty="0" smtClean="0"/>
                        <a:t>th</a:t>
                      </a:r>
                      <a:r>
                        <a:rPr lang="en-US" sz="1600" dirty="0" smtClean="0"/>
                        <a:t> July,2020</a:t>
                      </a:r>
                      <a:endParaRPr lang="en-IN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3714701"/>
                  </a:ext>
                </a:extLst>
              </a:tr>
              <a:tr h="602548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/>
                        <a:t>8.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 International year of periodic </a:t>
                      </a:r>
                      <a:r>
                        <a:rPr lang="en-IN" sz="1600" baseline="0" dirty="0" smtClean="0"/>
                        <a:t> table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28</a:t>
                      </a:r>
                      <a:r>
                        <a:rPr lang="en-IN" sz="1600" baseline="30000" dirty="0" smtClean="0"/>
                        <a:t>th</a:t>
                      </a:r>
                      <a:r>
                        <a:rPr lang="en-IN" sz="1600" dirty="0" smtClean="0"/>
                        <a:t> </a:t>
                      </a:r>
                      <a:r>
                        <a:rPr lang="en-IN" sz="1600" dirty="0" err="1" smtClean="0"/>
                        <a:t>september</a:t>
                      </a:r>
                      <a:r>
                        <a:rPr lang="en-IN" sz="1600" baseline="0" dirty="0" smtClean="0"/>
                        <a:t> 2019</a:t>
                      </a:r>
                      <a:endParaRPr lang="en-IN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825" y="0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6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</a14:imgLayer>
                </a14:imgProps>
              </a:ext>
            </a:extLst>
          </a:blip>
          <a:srcRect l="3429" t="8480" r="2553" b="8205"/>
          <a:stretch/>
        </p:blipFill>
        <p:spPr>
          <a:xfrm>
            <a:off x="357144" y="117992"/>
            <a:ext cx="8220325" cy="6574019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bevelT w="25400" h="177800"/>
            <a:contourClr>
              <a:srgbClr val="FF000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633" y="237263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29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/>
          <p:cNvSpPr txBox="1">
            <a:spLocks/>
          </p:cNvSpPr>
          <p:nvPr/>
        </p:nvSpPr>
        <p:spPr>
          <a:xfrm>
            <a:off x="497069" y="3378377"/>
            <a:ext cx="4185623" cy="2549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Content Placeholder 6"/>
          <p:cNvSpPr txBox="1">
            <a:spLocks/>
          </p:cNvSpPr>
          <p:nvPr/>
        </p:nvSpPr>
        <p:spPr>
          <a:xfrm>
            <a:off x="5182977" y="3357356"/>
            <a:ext cx="4185617" cy="2517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486559" y="3556964"/>
            <a:ext cx="4185623" cy="2549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5172467" y="3535943"/>
            <a:ext cx="4185617" cy="2517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43400" y="457200"/>
            <a:ext cx="3836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343400" y="990600"/>
            <a:ext cx="3836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529019" y="540991"/>
          <a:ext cx="8930290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5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5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2" name="Group 21"/>
          <p:cNvGrpSpPr/>
          <p:nvPr/>
        </p:nvGrpSpPr>
        <p:grpSpPr>
          <a:xfrm>
            <a:off x="376519" y="416558"/>
            <a:ext cx="10775576" cy="6272867"/>
            <a:chOff x="565368" y="576317"/>
            <a:chExt cx="8883432" cy="5614275"/>
          </a:xfrm>
        </p:grpSpPr>
        <p:pic>
          <p:nvPicPr>
            <p:cNvPr id="41987" name="Picture 3" descr="C:\Users\ncc\Desktop\NAAC-2023 FILES\MN SASTRI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86389" y="591207"/>
              <a:ext cx="4353473" cy="2785123"/>
            </a:xfrm>
            <a:prstGeom prst="rect">
              <a:avLst/>
            </a:prstGeom>
            <a:noFill/>
          </p:spPr>
        </p:pic>
        <p:pic>
          <p:nvPicPr>
            <p:cNvPr id="41988" name="Picture 4" descr="C:\Users\ncc\Desktop\NAAC-2023 FILES\MN SASTRI_000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13434" y="576317"/>
              <a:ext cx="4435366" cy="2734442"/>
            </a:xfrm>
            <a:prstGeom prst="rect">
              <a:avLst/>
            </a:prstGeom>
            <a:noFill/>
          </p:spPr>
        </p:pic>
        <p:pic>
          <p:nvPicPr>
            <p:cNvPr id="41989" name="Picture 5" descr="C:\Users\ncc\Desktop\NAAC-2023 FILES\MN SASTRI_000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5368" y="3415791"/>
              <a:ext cx="4437555" cy="2774801"/>
            </a:xfrm>
            <a:prstGeom prst="rect">
              <a:avLst/>
            </a:prstGeom>
            <a:noFill/>
          </p:spPr>
        </p:pic>
        <p:pic>
          <p:nvPicPr>
            <p:cNvPr id="41990" name="Picture 6" descr="C:\Users\ncc\Desktop\NAAC-2023 FILES\MN SASTRI_0003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23945" y="3417281"/>
              <a:ext cx="4414345" cy="2773311"/>
            </a:xfrm>
            <a:prstGeom prst="rect">
              <a:avLst/>
            </a:prstGeom>
            <a:noFill/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633" y="237263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45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colorTemperature colorTemp="4700"/>
                    </a14:imgEffect>
                    <a14:imgEffect>
                      <a14:brightnessContrast bright="10000" contrast="55000"/>
                    </a14:imgEffect>
                  </a14:imgLayer>
                </a14:imgProps>
              </a:ext>
            </a:extLst>
          </a:blip>
          <a:srcRect l="1444" t="1677" r="-1"/>
          <a:stretch/>
        </p:blipFill>
        <p:spPr>
          <a:xfrm>
            <a:off x="2780206" y="204925"/>
            <a:ext cx="5348836" cy="6530527"/>
          </a:xfrm>
          <a:prstGeom prst="rect">
            <a:avLst/>
          </a:prstGeom>
          <a:effectLst>
            <a:softEdge rad="31750"/>
          </a:effectLst>
          <a:scene3d>
            <a:camera prst="orthographicFront"/>
            <a:lightRig rig="threePt" dir="t"/>
          </a:scene3d>
          <a:sp3d contourW="50800">
            <a:contourClr>
              <a:srgbClr val="FF006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633" y="237263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10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4231" y="222346"/>
            <a:ext cx="1082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Students profile in the last five years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6850" y="1095375"/>
            <a:ext cx="659187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Degree-wise (M.Sc., and Ph.D.) actual number of passing out students in the last five years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00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914400">
              <a:buClr>
                <a:srgbClr val="C00000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of Students (year-wise) qualified in NET/INSPIRE/GATE</a:t>
            </a:r>
            <a:endParaRPr lang="en-IN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914400">
              <a:buClr>
                <a:srgbClr val="C00000"/>
              </a:buClr>
              <a:buSzPct val="200000"/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F9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0CF9B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0CF9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About </a:t>
            </a:r>
            <a:r>
              <a:rPr lang="en-US" sz="2000" b="1" dirty="0" smtClean="0">
                <a:solidFill>
                  <a:srgbClr val="10CF9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0CF9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0CF9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% of passed out students </a:t>
            </a:r>
            <a:r>
              <a:rPr lang="en-US" sz="2000" b="1" dirty="0" smtClean="0">
                <a:solidFill>
                  <a:srgbClr val="10CF9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get placements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0CF9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in industries </a:t>
            </a:r>
            <a:r>
              <a:rPr lang="en-US" sz="2000" b="1" dirty="0" smtClean="0">
                <a:solidFill>
                  <a:srgbClr val="10CF9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 smtClean="0">
                <a:solidFill>
                  <a:srgbClr val="10CF9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Aurobindo</a:t>
            </a:r>
            <a:r>
              <a:rPr lang="en-US" sz="2000" b="1" dirty="0" smtClean="0">
                <a:solidFill>
                  <a:srgbClr val="10CF9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GVK bio, Dr. </a:t>
            </a:r>
            <a:r>
              <a:rPr lang="en-US" sz="2000" b="1" dirty="0" err="1" smtClean="0">
                <a:solidFill>
                  <a:srgbClr val="10CF9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Reddys</a:t>
            </a:r>
            <a:r>
              <a:rPr lang="en-US" sz="2000" b="1" dirty="0" smtClean="0">
                <a:solidFill>
                  <a:srgbClr val="10CF9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10CF9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Mylan</a:t>
            </a:r>
            <a:r>
              <a:rPr lang="en-US" sz="2000" b="1" dirty="0" smtClean="0">
                <a:solidFill>
                  <a:srgbClr val="10CF9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10CF9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Aragen</a:t>
            </a:r>
            <a:r>
              <a:rPr lang="en-US" sz="2000" b="1" dirty="0" smtClean="0">
                <a:solidFill>
                  <a:srgbClr val="10CF9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Hetero drugs. etc) and colleges(</a:t>
            </a:r>
            <a:r>
              <a:rPr lang="en-US" sz="2000" b="1" dirty="0" err="1" smtClean="0">
                <a:solidFill>
                  <a:srgbClr val="10CF9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Bhashyam</a:t>
            </a:r>
            <a:r>
              <a:rPr lang="en-US" sz="2000" b="1" dirty="0" smtClean="0">
                <a:solidFill>
                  <a:srgbClr val="10CF9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Sri </a:t>
            </a:r>
            <a:r>
              <a:rPr lang="en-US" sz="2000" b="1" dirty="0" err="1" smtClean="0">
                <a:solidFill>
                  <a:srgbClr val="10CF9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chaitanya</a:t>
            </a:r>
            <a:r>
              <a:rPr lang="en-US" sz="2000" b="1" dirty="0" smtClean="0">
                <a:solidFill>
                  <a:srgbClr val="10CF9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10CF9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Narayana</a:t>
            </a:r>
            <a:r>
              <a:rPr lang="en-US" sz="2000" b="1" dirty="0" smtClean="0">
                <a:solidFill>
                  <a:srgbClr val="10CF9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   </a:t>
            </a:r>
            <a:endParaRPr kumimoji="0" lang="en-IN" sz="2000" b="1" i="0" u="none" strike="noStrike" kern="1200" cap="none" spc="0" normalizeH="0" baseline="0" noProof="0" dirty="0">
              <a:ln>
                <a:noFill/>
              </a:ln>
              <a:solidFill>
                <a:srgbClr val="10CF9B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32D31147-D710-5E0E-C63B-628B6BF31E18}"/>
              </a:ext>
            </a:extLst>
          </p:cNvPr>
          <p:cNvGraphicFramePr/>
          <p:nvPr>
            <p:extLst/>
          </p:nvPr>
        </p:nvGraphicFramePr>
        <p:xfrm>
          <a:off x="6758132" y="857498"/>
          <a:ext cx="5403273" cy="3683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052997"/>
              </p:ext>
            </p:extLst>
          </p:nvPr>
        </p:nvGraphicFramePr>
        <p:xfrm>
          <a:off x="492413" y="2562588"/>
          <a:ext cx="6163569" cy="256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366867">
                  <a:extLst>
                    <a:ext uri="{9D8B030D-6E8A-4147-A177-3AD203B41FA5}">
                      <a16:colId xmlns:a16="http://schemas.microsoft.com/office/drawing/2014/main" val="1948115090"/>
                    </a:ext>
                  </a:extLst>
                </a:gridCol>
                <a:gridCol w="721360">
                  <a:extLst>
                    <a:ext uri="{9D8B030D-6E8A-4147-A177-3AD203B41FA5}">
                      <a16:colId xmlns:a16="http://schemas.microsoft.com/office/drawing/2014/main" val="2003414938"/>
                    </a:ext>
                  </a:extLst>
                </a:gridCol>
                <a:gridCol w="843280">
                  <a:extLst>
                    <a:ext uri="{9D8B030D-6E8A-4147-A177-3AD203B41FA5}">
                      <a16:colId xmlns:a16="http://schemas.microsoft.com/office/drawing/2014/main" val="2120580522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1157642389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12123200"/>
                    </a:ext>
                  </a:extLst>
                </a:gridCol>
                <a:gridCol w="664992">
                  <a:extLst>
                    <a:ext uri="{9D8B030D-6E8A-4147-A177-3AD203B41FA5}">
                      <a16:colId xmlns:a16="http://schemas.microsoft.com/office/drawing/2014/main" val="543671350"/>
                    </a:ext>
                  </a:extLst>
                </a:gridCol>
                <a:gridCol w="880510">
                  <a:extLst>
                    <a:ext uri="{9D8B030D-6E8A-4147-A177-3AD203B41FA5}">
                      <a16:colId xmlns:a16="http://schemas.microsoft.com/office/drawing/2014/main" val="1248907828"/>
                    </a:ext>
                  </a:extLst>
                </a:gridCol>
              </a:tblGrid>
              <a:tr h="10950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No. of Students passed in each degree</a:t>
                      </a:r>
                      <a:endParaRPr lang="en-IN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en-IN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en-IN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en-IN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en-IN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en-IN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13080" indent="-513080"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IN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3006857"/>
                  </a:ext>
                </a:extLst>
              </a:tr>
              <a:tr h="21901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M.Sc.</a:t>
                      </a:r>
                      <a:endParaRPr lang="en-IN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103</a:t>
                      </a:r>
                      <a:endParaRPr lang="en-IN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108</a:t>
                      </a:r>
                      <a:endParaRPr lang="en-IN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115</a:t>
                      </a:r>
                      <a:endParaRPr lang="en-IN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114</a:t>
                      </a:r>
                      <a:endParaRPr lang="en-IN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122</a:t>
                      </a:r>
                      <a:endParaRPr lang="en-IN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562</a:t>
                      </a:r>
                      <a:endParaRPr lang="en-IN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527515"/>
                  </a:ext>
                </a:extLst>
              </a:tr>
              <a:tr h="21901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Ph.D.</a:t>
                      </a:r>
                      <a:endParaRPr lang="en-IN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IN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</a:t>
                      </a:r>
                      <a:endParaRPr lang="en-IN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</a:t>
                      </a:r>
                      <a:endParaRPr lang="en-IN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IN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IN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</a:t>
                      </a:r>
                      <a:endParaRPr lang="en-IN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203249"/>
                  </a:ext>
                </a:extLst>
              </a:tr>
              <a:tr h="21901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IN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NET/GATE/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IN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INSPIRE (~10% of MSc)</a:t>
                      </a:r>
                      <a:endParaRPr lang="en-IN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0747017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006BCCD-5E9B-9AF4-EF3F-C208FEE6CF28}"/>
              </a:ext>
            </a:extLst>
          </p:cNvPr>
          <p:cNvCxnSpPr>
            <a:cxnSpLocks/>
          </p:cNvCxnSpPr>
          <p:nvPr/>
        </p:nvCxnSpPr>
        <p:spPr>
          <a:xfrm>
            <a:off x="3995530" y="610669"/>
            <a:ext cx="4740966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>
            <a:extLst>
              <a:ext uri="{FF2B5EF4-FFF2-40B4-BE49-F238E27FC236}">
                <a16:creationId xmlns:a16="http://schemas.microsoft.com/office/drawing/2014/main" id="{E66E9990-C116-A6E2-06D1-CB2A9C8B20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008" y="0"/>
            <a:ext cx="1110397" cy="114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29019" y="540991"/>
          <a:ext cx="8930290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5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5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313766" y="228299"/>
            <a:ext cx="11510682" cy="6402076"/>
            <a:chOff x="578069" y="581300"/>
            <a:chExt cx="8881240" cy="5672355"/>
          </a:xfrm>
        </p:grpSpPr>
        <p:pic>
          <p:nvPicPr>
            <p:cNvPr id="43010" name="Picture 2" descr="C:\Users\ncc\Desktop\NAAC-2023 FILES\MN SASTRI_0004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81409" y="612228"/>
              <a:ext cx="4389984" cy="2772103"/>
            </a:xfrm>
            <a:prstGeom prst="rect">
              <a:avLst/>
            </a:prstGeom>
            <a:noFill/>
          </p:spPr>
        </p:pic>
        <p:pic>
          <p:nvPicPr>
            <p:cNvPr id="43011" name="Picture 3" descr="C:\Users\ncc\Desktop\NAAC-2023 FILES\MN SASTRI_0005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44965" y="581300"/>
              <a:ext cx="4393325" cy="2782010"/>
            </a:xfrm>
            <a:prstGeom prst="rect">
              <a:avLst/>
            </a:prstGeom>
            <a:noFill/>
          </p:spPr>
        </p:pic>
        <p:pic>
          <p:nvPicPr>
            <p:cNvPr id="43012" name="Picture 4" descr="C:\Users\ncc\Desktop\NAAC-2023 FILES\MN SASTRI_0006.jpg"/>
            <p:cNvPicPr>
              <a:picLocks noChangeAspect="1" noChangeArrowheads="1"/>
            </p:cNvPicPr>
            <p:nvPr/>
          </p:nvPicPr>
          <p:blipFill>
            <a:blip r:embed="rId4" cstate="print"/>
            <a:srcRect l="10182" r="10398"/>
            <a:stretch>
              <a:fillRect/>
            </a:stretch>
          </p:blipFill>
          <p:spPr bwMode="auto">
            <a:xfrm>
              <a:off x="578069" y="3415102"/>
              <a:ext cx="4393324" cy="2807021"/>
            </a:xfrm>
            <a:prstGeom prst="rect">
              <a:avLst/>
            </a:prstGeom>
            <a:noFill/>
          </p:spPr>
        </p:pic>
        <p:pic>
          <p:nvPicPr>
            <p:cNvPr id="43013" name="Picture 5" descr="C:\Users\ncc\Desktop\NAAC-2023 FILES\MN SASTRI_0008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23944" y="3407867"/>
              <a:ext cx="4435365" cy="2845788"/>
            </a:xfrm>
            <a:prstGeom prst="rect">
              <a:avLst/>
            </a:prstGeom>
            <a:noFill/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958" y="0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52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0446" t="18609" b="19078"/>
          <a:stretch/>
        </p:blipFill>
        <p:spPr>
          <a:xfrm>
            <a:off x="334180" y="37441"/>
            <a:ext cx="10848931" cy="6820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958" y="0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36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18" y="11545"/>
            <a:ext cx="5477462" cy="41398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692" y="1979047"/>
            <a:ext cx="6298007" cy="47235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633" y="237263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28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662" y="237263"/>
            <a:ext cx="11381922" cy="64830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563" y="145823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88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6104" y="695718"/>
            <a:ext cx="5844988" cy="38814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05497" y="2932599"/>
            <a:ext cx="4631620" cy="32891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633" y="237263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40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t="33891" r="50626" b="34631"/>
          <a:stretch/>
        </p:blipFill>
        <p:spPr>
          <a:xfrm>
            <a:off x="139148" y="232880"/>
            <a:ext cx="10475843" cy="67964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633" y="237263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65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141421"/>
            <a:ext cx="10405880" cy="65600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633" y="237263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01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406" t="32614" r="-320" b="32477"/>
          <a:stretch/>
        </p:blipFill>
        <p:spPr>
          <a:xfrm>
            <a:off x="214211" y="83431"/>
            <a:ext cx="10486422" cy="66934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153" y="84861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70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7068" y="296334"/>
            <a:ext cx="5927616" cy="3936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66230" y="2991678"/>
            <a:ext cx="5600483" cy="35515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633" y="237263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40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04" y="50324"/>
            <a:ext cx="5050167" cy="68076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3088" b="2476"/>
          <a:stretch/>
        </p:blipFill>
        <p:spPr>
          <a:xfrm>
            <a:off x="5393933" y="50324"/>
            <a:ext cx="5388893" cy="68076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958" y="14464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75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11" y="124247"/>
            <a:ext cx="11038735" cy="178627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400" b="1" dirty="0" smtClean="0"/>
              <a:t> 				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Demand Ratio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 Name: M.Sc. Chemistry	                       </a:t>
            </a:r>
            <a:b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 Code : 104</a:t>
            </a:r>
            <a:endParaRPr lang="en-I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0080096"/>
              </p:ext>
            </p:extLst>
          </p:nvPr>
        </p:nvGraphicFramePr>
        <p:xfrm>
          <a:off x="89511" y="1858628"/>
          <a:ext cx="11038735" cy="25608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126">
                  <a:extLst>
                    <a:ext uri="{9D8B030D-6E8A-4147-A177-3AD203B41FA5}">
                      <a16:colId xmlns:a16="http://schemas.microsoft.com/office/drawing/2014/main" val="2694203898"/>
                    </a:ext>
                  </a:extLst>
                </a:gridCol>
                <a:gridCol w="2399368">
                  <a:extLst>
                    <a:ext uri="{9D8B030D-6E8A-4147-A177-3AD203B41FA5}">
                      <a16:colId xmlns:a16="http://schemas.microsoft.com/office/drawing/2014/main" val="2149183118"/>
                    </a:ext>
                  </a:extLst>
                </a:gridCol>
                <a:gridCol w="2207747">
                  <a:extLst>
                    <a:ext uri="{9D8B030D-6E8A-4147-A177-3AD203B41FA5}">
                      <a16:colId xmlns:a16="http://schemas.microsoft.com/office/drawing/2014/main" val="199863325"/>
                    </a:ext>
                  </a:extLst>
                </a:gridCol>
                <a:gridCol w="2207747">
                  <a:extLst>
                    <a:ext uri="{9D8B030D-6E8A-4147-A177-3AD203B41FA5}">
                      <a16:colId xmlns:a16="http://schemas.microsoft.com/office/drawing/2014/main" val="1701381162"/>
                    </a:ext>
                  </a:extLst>
                </a:gridCol>
                <a:gridCol w="2207747">
                  <a:extLst>
                    <a:ext uri="{9D8B030D-6E8A-4147-A177-3AD203B41FA5}">
                      <a16:colId xmlns:a16="http://schemas.microsoft.com/office/drawing/2014/main" val="1566973050"/>
                    </a:ext>
                  </a:extLst>
                </a:gridCol>
              </a:tblGrid>
              <a:tr h="88030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Year</a:t>
                      </a:r>
                      <a:endParaRPr lang="en-I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Seats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available/sanctioned</a:t>
                      </a:r>
                      <a:endParaRPr lang="en-I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Applications Received</a:t>
                      </a:r>
                      <a:endParaRPr lang="en-I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Demand Ratio/ Year</a:t>
                      </a:r>
                      <a:endParaRPr lang="en-I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 of last 5 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yrs</a:t>
                      </a:r>
                      <a:endParaRPr lang="en-I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5245578"/>
                  </a:ext>
                </a:extLst>
              </a:tr>
              <a:tr h="168059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2017-18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2018-19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4872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4529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4834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4926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45.53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37.43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39.62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40.71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40.82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250043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958" y="124247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511" y="4670596"/>
            <a:ext cx="2926485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Student Strength</a:t>
            </a:r>
            <a:endParaRPr lang="en-I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2860081"/>
              </p:ext>
            </p:extLst>
          </p:nvPr>
        </p:nvGraphicFramePr>
        <p:xfrm>
          <a:off x="89511" y="5257800"/>
          <a:ext cx="11038735" cy="1193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5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90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87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85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85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782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9500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Year wise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2017-18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2018-19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73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of students admitted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965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593" y="407598"/>
            <a:ext cx="3962831" cy="62463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272" y="170267"/>
            <a:ext cx="3768381" cy="66877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958" y="0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39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" y="26895"/>
            <a:ext cx="4816289" cy="67593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 flipH="1" flipV="1">
            <a:off x="5012058" y="66481"/>
            <a:ext cx="5689601" cy="36090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4124" y="3684491"/>
            <a:ext cx="5689601" cy="32004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958" y="0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09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/>
          <p:cNvGrpSpPr/>
          <p:nvPr/>
        </p:nvGrpSpPr>
        <p:grpSpPr>
          <a:xfrm>
            <a:off x="421062" y="237263"/>
            <a:ext cx="9521723" cy="6112048"/>
            <a:chOff x="381000" y="152400"/>
            <a:chExt cx="9144000" cy="5699760"/>
          </a:xfrm>
        </p:grpSpPr>
        <p:pic>
          <p:nvPicPr>
            <p:cNvPr id="1026" name="Picture 2" descr="I:\New folder (2)\DSCN3038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1000" y="2400184"/>
              <a:ext cx="2971800" cy="2552816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grpSp>
          <p:nvGrpSpPr>
            <p:cNvPr id="10" name="Group 9"/>
            <p:cNvGrpSpPr/>
            <p:nvPr/>
          </p:nvGrpSpPr>
          <p:grpSpPr>
            <a:xfrm>
              <a:off x="4648200" y="1005840"/>
              <a:ext cx="4876800" cy="4846320"/>
              <a:chOff x="4648200" y="304800"/>
              <a:chExt cx="4572000" cy="4846320"/>
            </a:xfrm>
            <a:solidFill>
              <a:srgbClr val="660066"/>
            </a:solidFill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5" name="Round Diagonal Corner Rectangle 4"/>
              <p:cNvSpPr/>
              <p:nvPr/>
            </p:nvSpPr>
            <p:spPr>
              <a:xfrm>
                <a:off x="4648200" y="304800"/>
                <a:ext cx="4572000" cy="914400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accent1">
                  <a:lumMod val="75000"/>
                </a:schemeClr>
              </a:solidFill>
              <a:ln w="38100">
                <a:solidFill>
                  <a:schemeClr val="bg1"/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To 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develop industry relevant add-on courses</a:t>
                </a:r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Round Diagonal Corner Rectangle 5"/>
              <p:cNvSpPr/>
              <p:nvPr/>
            </p:nvSpPr>
            <p:spPr>
              <a:xfrm>
                <a:off x="4648200" y="1219200"/>
                <a:ext cx="4572000" cy="914400"/>
              </a:xfrm>
              <a:prstGeom prst="round2DiagRect">
                <a:avLst>
                  <a:gd name="adj1" fmla="val 0"/>
                  <a:gd name="adj2" fmla="val 50000"/>
                </a:avLst>
              </a:prstGeom>
              <a:solidFill>
                <a:schemeClr val="accent1">
                  <a:lumMod val="75000"/>
                </a:schemeClr>
              </a:solidFill>
              <a:ln w="38100">
                <a:solidFill>
                  <a:schemeClr val="bg1"/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To Organize a MOOCS.</a:t>
                </a:r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" name="Round Diagonal Corner Rectangle 6"/>
              <p:cNvSpPr/>
              <p:nvPr/>
            </p:nvSpPr>
            <p:spPr>
              <a:xfrm>
                <a:off x="4648200" y="2174601"/>
                <a:ext cx="4572000" cy="914400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accent1">
                  <a:lumMod val="75000"/>
                </a:schemeClr>
              </a:solidFill>
              <a:ln w="38100">
                <a:solidFill>
                  <a:schemeClr val="bg1"/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To organize NET classes</a:t>
                </a:r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" name="Round Diagonal Corner Rectangle 7"/>
              <p:cNvSpPr/>
              <p:nvPr/>
            </p:nvSpPr>
            <p:spPr>
              <a:xfrm>
                <a:off x="4648200" y="3048000"/>
                <a:ext cx="4572000" cy="914400"/>
              </a:xfrm>
              <a:prstGeom prst="round2DiagRect">
                <a:avLst>
                  <a:gd name="adj1" fmla="val 0"/>
                  <a:gd name="adj2" fmla="val 50000"/>
                </a:avLst>
              </a:prstGeom>
              <a:solidFill>
                <a:schemeClr val="accent1">
                  <a:lumMod val="75000"/>
                </a:schemeClr>
              </a:solidFill>
              <a:ln w="38100">
                <a:solidFill>
                  <a:schemeClr val="bg1"/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To 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organize 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an International Conference</a:t>
                </a:r>
              </a:p>
            </p:txBody>
          </p:sp>
          <p:sp>
            <p:nvSpPr>
              <p:cNvPr id="9" name="Round Diagonal Corner Rectangle 8"/>
              <p:cNvSpPr/>
              <p:nvPr/>
            </p:nvSpPr>
            <p:spPr>
              <a:xfrm>
                <a:off x="4648200" y="3962400"/>
                <a:ext cx="4572000" cy="1188720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accent1">
                  <a:lumMod val="75000"/>
                </a:schemeClr>
              </a:solidFill>
              <a:ln w="38100">
                <a:solidFill>
                  <a:schemeClr val="bg1"/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To introduce 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diploma course 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in</a:t>
                </a:r>
              </a:p>
              <a:p>
                <a:pPr marL="400050" indent="-400050" algn="ctr"/>
                <a:r>
                  <a:rPr lang="en-US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Instrumental methods of analysis</a:t>
                </a:r>
              </a:p>
              <a:p>
                <a:pPr marL="400050" indent="-400050" algn="ctr"/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Rounded Rectangle 10"/>
            <p:cNvSpPr/>
            <p:nvPr/>
          </p:nvSpPr>
          <p:spPr>
            <a:xfrm>
              <a:off x="3588845" y="152400"/>
              <a:ext cx="2898732" cy="715089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lvl="0"/>
              <a:r>
                <a:rPr lang="en-US" sz="3600" b="1" dirty="0" smtClean="0">
                  <a:solidFill>
                    <a:srgbClr val="00FF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smtClean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Future 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Plans</a:t>
              </a:r>
            </a:p>
          </p:txBody>
        </p:sp>
        <p:sp>
          <p:nvSpPr>
            <p:cNvPr id="53" name="Right Arrow 52"/>
            <p:cNvSpPr/>
            <p:nvPr/>
          </p:nvSpPr>
          <p:spPr>
            <a:xfrm>
              <a:off x="3855720" y="1417320"/>
              <a:ext cx="640080" cy="274320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ight Arrow 53"/>
            <p:cNvSpPr/>
            <p:nvPr/>
          </p:nvSpPr>
          <p:spPr>
            <a:xfrm>
              <a:off x="3855720" y="2209800"/>
              <a:ext cx="640080" cy="274320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ight Arrow 54"/>
            <p:cNvSpPr/>
            <p:nvPr/>
          </p:nvSpPr>
          <p:spPr>
            <a:xfrm>
              <a:off x="3855720" y="3200400"/>
              <a:ext cx="640080" cy="274320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ight Arrow 55"/>
            <p:cNvSpPr/>
            <p:nvPr/>
          </p:nvSpPr>
          <p:spPr>
            <a:xfrm>
              <a:off x="3855720" y="4038600"/>
              <a:ext cx="640080" cy="274320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ight Arrow 56"/>
            <p:cNvSpPr/>
            <p:nvPr/>
          </p:nvSpPr>
          <p:spPr>
            <a:xfrm>
              <a:off x="3855720" y="5288280"/>
              <a:ext cx="640080" cy="274320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657600" y="1463040"/>
              <a:ext cx="192024" cy="402336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Pentagon 58"/>
            <p:cNvSpPr/>
            <p:nvPr/>
          </p:nvSpPr>
          <p:spPr>
            <a:xfrm>
              <a:off x="3352800" y="3505200"/>
              <a:ext cx="457200" cy="304800"/>
            </a:xfrm>
            <a:prstGeom prst="homePlat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800F761-D405-7E0E-360C-2A229242D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958" y="75898"/>
            <a:ext cx="1178042" cy="12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9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76293" y="2617365"/>
            <a:ext cx="46469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dirty="0" smtClean="0">
                <a:solidFill>
                  <a:srgbClr val="051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endParaRPr lang="en-US" sz="5400" dirty="0">
              <a:solidFill>
                <a:srgbClr val="051BB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17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949668" y="461215"/>
            <a:ext cx="1746426" cy="942264"/>
            <a:chOff x="118039" y="1277749"/>
            <a:chExt cx="1725612" cy="859473"/>
          </a:xfrm>
        </p:grpSpPr>
        <p:sp>
          <p:nvSpPr>
            <p:cNvPr id="55" name="Flowchart: Terminator 54"/>
            <p:cNvSpPr/>
            <p:nvPr/>
          </p:nvSpPr>
          <p:spPr>
            <a:xfrm>
              <a:off x="118039" y="1277749"/>
              <a:ext cx="1725612" cy="859473"/>
            </a:xfrm>
            <a:prstGeom prst="flowChartTerminator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99571" y="1357495"/>
              <a:ext cx="1225879" cy="67376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B050"/>
                  </a:solidFill>
                </a:rPr>
                <a:t>Inputs from stakeholders/</a:t>
              </a:r>
            </a:p>
            <a:p>
              <a:r>
                <a:rPr lang="en-US" sz="1400" b="1" dirty="0" smtClean="0">
                  <a:solidFill>
                    <a:srgbClr val="00B050"/>
                  </a:solidFill>
                </a:rPr>
                <a:t>Constituents</a:t>
              </a:r>
              <a:endParaRPr lang="en-IN" sz="14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880941" y="244934"/>
            <a:ext cx="7527073" cy="1293542"/>
            <a:chOff x="2040673" y="992459"/>
            <a:chExt cx="7527073" cy="1293542"/>
          </a:xfrm>
        </p:grpSpPr>
        <p:sp>
          <p:nvSpPr>
            <p:cNvPr id="39" name="Flowchart: Alternate Process 38"/>
            <p:cNvSpPr/>
            <p:nvPr/>
          </p:nvSpPr>
          <p:spPr>
            <a:xfrm>
              <a:off x="2216362" y="1208739"/>
              <a:ext cx="1647009" cy="854717"/>
            </a:xfrm>
            <a:prstGeom prst="flowChartAlternateProcess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2" name="Flowchart: Alternate Process 41"/>
            <p:cNvSpPr/>
            <p:nvPr/>
          </p:nvSpPr>
          <p:spPr>
            <a:xfrm>
              <a:off x="4844518" y="1134031"/>
              <a:ext cx="1714135" cy="962128"/>
            </a:xfrm>
            <a:prstGeom prst="flowChartAlternateProcess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968002" y="1174283"/>
              <a:ext cx="1467166" cy="95410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70C0"/>
                  </a:solidFill>
                </a:rPr>
                <a:t>Define PO’s &amp; CO’s  using Bloom’s taxonomy </a:t>
              </a:r>
              <a:endParaRPr lang="en-IN" sz="1400" b="1" dirty="0">
                <a:solidFill>
                  <a:srgbClr val="0070C0"/>
                </a:solidFill>
              </a:endParaRPr>
            </a:p>
          </p:txBody>
        </p:sp>
        <p:sp>
          <p:nvSpPr>
            <p:cNvPr id="48" name="Flowchart: Alternate Process 47"/>
            <p:cNvSpPr/>
            <p:nvPr/>
          </p:nvSpPr>
          <p:spPr>
            <a:xfrm>
              <a:off x="7627120" y="1134031"/>
              <a:ext cx="1755779" cy="962128"/>
            </a:xfrm>
            <a:prstGeom prst="flowChartAlternateProcess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6" name="Left-Right Arrow 55"/>
            <p:cNvSpPr/>
            <p:nvPr/>
          </p:nvSpPr>
          <p:spPr>
            <a:xfrm rot="10800000">
              <a:off x="3878434" y="1472897"/>
              <a:ext cx="966083" cy="326403"/>
            </a:xfrm>
            <a:prstGeom prst="left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58" name="Up-Down Arrow 57"/>
            <p:cNvSpPr/>
            <p:nvPr/>
          </p:nvSpPr>
          <p:spPr>
            <a:xfrm rot="5400000">
              <a:off x="6937216" y="1088392"/>
              <a:ext cx="326404" cy="1053404"/>
            </a:xfrm>
            <a:prstGeom prst="upDown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9" name="Rounded Rectangle 58"/>
            <p:cNvSpPr/>
            <p:nvPr/>
          </p:nvSpPr>
          <p:spPr>
            <a:xfrm>
              <a:off x="2040673" y="992459"/>
              <a:ext cx="7527073" cy="129354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419211" y="1451892"/>
              <a:ext cx="1315208" cy="30777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70C0"/>
                  </a:solidFill>
                </a:rPr>
                <a:t>Vision/Mission</a:t>
              </a:r>
              <a:endParaRPr lang="en-IN" sz="1400" b="1" dirty="0">
                <a:solidFill>
                  <a:srgbClr val="0070C0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783640" y="1394536"/>
              <a:ext cx="1529120" cy="5232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70C0"/>
                  </a:solidFill>
                </a:rPr>
                <a:t>Map courses- CO with PO</a:t>
              </a:r>
              <a:endParaRPr lang="en-IN" sz="1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094201" y="2464884"/>
            <a:ext cx="2588535" cy="1681871"/>
            <a:chOff x="7281646" y="2745434"/>
            <a:chExt cx="2588535" cy="1681871"/>
          </a:xfrm>
        </p:grpSpPr>
        <p:sp>
          <p:nvSpPr>
            <p:cNvPr id="71" name="Flowchart: Alternate Process 70"/>
            <p:cNvSpPr/>
            <p:nvPr/>
          </p:nvSpPr>
          <p:spPr>
            <a:xfrm>
              <a:off x="7281646" y="2745434"/>
              <a:ext cx="2588535" cy="1681871"/>
            </a:xfrm>
            <a:prstGeom prst="flowChartAlternateProcess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383284" y="2886816"/>
              <a:ext cx="2432493" cy="13987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70C0"/>
                  </a:solidFill>
                </a:rPr>
                <a:t>Course planning &amp; delivery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rgbClr val="0070C0"/>
                  </a:solidFill>
                </a:rPr>
                <a:t>Prepare lecture notes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rgbClr val="0070C0"/>
                  </a:solidFill>
                </a:rPr>
                <a:t>Define pedagogical tool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rgbClr val="0070C0"/>
                  </a:solidFill>
                </a:rPr>
                <a:t>Define rubrics for</a:t>
              </a:r>
              <a:r>
                <a:rPr lang="en-IN" sz="1400" dirty="0" smtClean="0">
                  <a:solidFill>
                    <a:srgbClr val="0070C0"/>
                  </a:solidFill>
                </a:rPr>
                <a:t> tutorials, Practical's ,Seminars, Projects and assignments</a:t>
              </a:r>
              <a:endParaRPr lang="en-US" sz="1400" dirty="0" smtClean="0">
                <a:solidFill>
                  <a:srgbClr val="0070C0"/>
                </a:solidFill>
              </a:endParaRPr>
            </a:p>
          </p:txBody>
        </p:sp>
      </p:grpSp>
      <p:sp>
        <p:nvSpPr>
          <p:cNvPr id="73" name="Right Arrow 72"/>
          <p:cNvSpPr/>
          <p:nvPr/>
        </p:nvSpPr>
        <p:spPr>
          <a:xfrm rot="5400000">
            <a:off x="8935239" y="1842168"/>
            <a:ext cx="891375" cy="323603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4" name="Flowchart: Alternate Process 73"/>
          <p:cNvSpPr/>
          <p:nvPr/>
        </p:nvSpPr>
        <p:spPr>
          <a:xfrm>
            <a:off x="8394184" y="5247778"/>
            <a:ext cx="2013830" cy="1339419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5" name="TextBox 74"/>
          <p:cNvSpPr txBox="1"/>
          <p:nvPr/>
        </p:nvSpPr>
        <p:spPr>
          <a:xfrm>
            <a:off x="8533459" y="5660687"/>
            <a:ext cx="1593468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70C0"/>
                </a:solidFill>
              </a:rPr>
              <a:t>Measurement of CO attainment</a:t>
            </a:r>
            <a:endParaRPr lang="en-IN" sz="1400" b="1" dirty="0">
              <a:solidFill>
                <a:srgbClr val="0070C0"/>
              </a:solidFill>
            </a:endParaRPr>
          </a:p>
        </p:txBody>
      </p:sp>
      <p:sp>
        <p:nvSpPr>
          <p:cNvPr id="76" name="Right Arrow 75"/>
          <p:cNvSpPr/>
          <p:nvPr/>
        </p:nvSpPr>
        <p:spPr>
          <a:xfrm rot="5400000">
            <a:off x="8838029" y="4543078"/>
            <a:ext cx="1085794" cy="323604"/>
          </a:xfrm>
          <a:prstGeom prst="rightArrow">
            <a:avLst>
              <a:gd name="adj1" fmla="val 42814"/>
              <a:gd name="adj2" fmla="val 8952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7" name="Flowchart: Alternate Process 76"/>
          <p:cNvSpPr/>
          <p:nvPr/>
        </p:nvSpPr>
        <p:spPr>
          <a:xfrm>
            <a:off x="4837792" y="5556883"/>
            <a:ext cx="1945267" cy="862535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8" name="TextBox 77"/>
          <p:cNvSpPr txBox="1"/>
          <p:nvPr/>
        </p:nvSpPr>
        <p:spPr>
          <a:xfrm>
            <a:off x="4971755" y="5733434"/>
            <a:ext cx="157698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70C0"/>
                </a:solidFill>
              </a:rPr>
              <a:t>Measurement of PO attainment</a:t>
            </a:r>
            <a:endParaRPr lang="en-IN" sz="1400" b="1" dirty="0">
              <a:solidFill>
                <a:srgbClr val="0070C0"/>
              </a:solidFill>
            </a:endParaRPr>
          </a:p>
        </p:txBody>
      </p:sp>
      <p:sp>
        <p:nvSpPr>
          <p:cNvPr id="79" name="Up Arrow 78"/>
          <p:cNvSpPr/>
          <p:nvPr/>
        </p:nvSpPr>
        <p:spPr>
          <a:xfrm rot="16200000">
            <a:off x="7342981" y="5251569"/>
            <a:ext cx="491283" cy="1611126"/>
          </a:xfrm>
          <a:prstGeom prst="upArrow">
            <a:avLst>
              <a:gd name="adj1" fmla="val 32353"/>
              <a:gd name="adj2" fmla="val 5000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0" name="Left Arrow 79"/>
          <p:cNvSpPr/>
          <p:nvPr/>
        </p:nvSpPr>
        <p:spPr>
          <a:xfrm rot="5400000">
            <a:off x="5472644" y="5110845"/>
            <a:ext cx="580682" cy="287269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1" name="Flowchart: Decision 80"/>
          <p:cNvSpPr/>
          <p:nvPr/>
        </p:nvSpPr>
        <p:spPr>
          <a:xfrm>
            <a:off x="4614936" y="3504754"/>
            <a:ext cx="2276787" cy="1432219"/>
          </a:xfrm>
          <a:prstGeom prst="flowChartDecision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2" name="TextBox 81"/>
          <p:cNvSpPr txBox="1"/>
          <p:nvPr/>
        </p:nvSpPr>
        <p:spPr>
          <a:xfrm>
            <a:off x="4936395" y="4023394"/>
            <a:ext cx="1652196" cy="3108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If target value ≥ 2.6 </a:t>
            </a:r>
            <a:endParaRPr lang="en-IN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763563" y="2131607"/>
            <a:ext cx="2089413" cy="811057"/>
            <a:chOff x="3923268" y="2456843"/>
            <a:chExt cx="2089413" cy="811057"/>
          </a:xfrm>
        </p:grpSpPr>
        <p:sp>
          <p:nvSpPr>
            <p:cNvPr id="83" name="Flowchart: Alternate Process 82"/>
            <p:cNvSpPr/>
            <p:nvPr/>
          </p:nvSpPr>
          <p:spPr>
            <a:xfrm>
              <a:off x="3923268" y="2456843"/>
              <a:ext cx="2089413" cy="811057"/>
            </a:xfrm>
            <a:prstGeom prst="flowChartAlternateProcess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123969" y="2501006"/>
              <a:ext cx="1553821" cy="74598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70C0"/>
                  </a:solidFill>
                </a:rPr>
                <a:t>Identify</a:t>
              </a:r>
              <a:r>
                <a:rPr lang="en-US" sz="1400" b="1" dirty="0" smtClean="0"/>
                <a:t> </a:t>
              </a:r>
              <a:r>
                <a:rPr lang="en-US" sz="1400" b="1" dirty="0">
                  <a:solidFill>
                    <a:srgbClr val="0070C0"/>
                  </a:solidFill>
                </a:rPr>
                <a:t>gaps</a:t>
              </a:r>
              <a:r>
                <a:rPr lang="en-US" sz="1400" b="1" dirty="0" smtClean="0"/>
                <a:t> </a:t>
              </a:r>
            </a:p>
            <a:p>
              <a:r>
                <a:rPr lang="en-US" sz="1400" b="1" dirty="0">
                  <a:solidFill>
                    <a:srgbClr val="0070C0"/>
                  </a:solidFill>
                </a:rPr>
                <a:t>Suitable</a:t>
              </a:r>
              <a:r>
                <a:rPr lang="en-US" sz="1400" dirty="0" smtClean="0"/>
                <a:t> </a:t>
              </a:r>
              <a:r>
                <a:rPr lang="en-US" sz="1400" b="1" dirty="0">
                  <a:solidFill>
                    <a:srgbClr val="0070C0"/>
                  </a:solidFill>
                </a:rPr>
                <a:t>measures</a:t>
              </a:r>
            </a:p>
            <a:p>
              <a:r>
                <a:rPr lang="en-US" sz="1400" b="1" dirty="0">
                  <a:solidFill>
                    <a:srgbClr val="0070C0"/>
                  </a:solidFill>
                </a:rPr>
                <a:t>Remedial</a:t>
              </a:r>
              <a:r>
                <a:rPr lang="en-US" sz="1400" dirty="0" smtClean="0"/>
                <a:t> </a:t>
              </a:r>
              <a:r>
                <a:rPr lang="en-US" sz="1400" b="1" dirty="0">
                  <a:solidFill>
                    <a:srgbClr val="0070C0"/>
                  </a:solidFill>
                </a:rPr>
                <a:t>actions</a:t>
              </a:r>
              <a:endParaRPr lang="en-IN" sz="14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5889414" y="3096644"/>
            <a:ext cx="687119" cy="372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</a:t>
            </a:r>
            <a:r>
              <a:rPr lang="en-US" dirty="0" smtClean="0"/>
              <a:t> </a:t>
            </a:r>
            <a:endParaRPr lang="en-IN" dirty="0"/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858" y="0"/>
            <a:ext cx="964019" cy="973742"/>
          </a:xfrm>
          <a:prstGeom prst="rect">
            <a:avLst/>
          </a:prstGeom>
        </p:spPr>
      </p:pic>
      <p:sp>
        <p:nvSpPr>
          <p:cNvPr id="88" name="Left Arrow 87"/>
          <p:cNvSpPr/>
          <p:nvPr/>
        </p:nvSpPr>
        <p:spPr>
          <a:xfrm rot="5400000">
            <a:off x="5481984" y="3096796"/>
            <a:ext cx="518379" cy="306344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9" name="Left Arrow 88"/>
          <p:cNvSpPr/>
          <p:nvPr/>
        </p:nvSpPr>
        <p:spPr>
          <a:xfrm rot="5400000">
            <a:off x="5444802" y="1657728"/>
            <a:ext cx="592744" cy="330890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1" name="TextBox 90"/>
          <p:cNvSpPr txBox="1"/>
          <p:nvPr/>
        </p:nvSpPr>
        <p:spPr>
          <a:xfrm>
            <a:off x="4048069" y="3650400"/>
            <a:ext cx="715494" cy="372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YES</a:t>
            </a:r>
            <a:r>
              <a:rPr lang="en-US" dirty="0" smtClean="0"/>
              <a:t> </a:t>
            </a:r>
            <a:endParaRPr lang="en-IN" dirty="0"/>
          </a:p>
        </p:txBody>
      </p:sp>
      <p:sp>
        <p:nvSpPr>
          <p:cNvPr id="92" name="Up Arrow 91"/>
          <p:cNvSpPr/>
          <p:nvPr/>
        </p:nvSpPr>
        <p:spPr>
          <a:xfrm rot="16200000">
            <a:off x="3989954" y="3750811"/>
            <a:ext cx="422043" cy="930405"/>
          </a:xfrm>
          <a:prstGeom prst="upArrow">
            <a:avLst>
              <a:gd name="adj1" fmla="val 32353"/>
              <a:gd name="adj2" fmla="val 5000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3" name="Rounded Rectangle 92"/>
          <p:cNvSpPr/>
          <p:nvPr/>
        </p:nvSpPr>
        <p:spPr>
          <a:xfrm>
            <a:off x="1439838" y="3596503"/>
            <a:ext cx="2269731" cy="12287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4" name="TextBox 93"/>
          <p:cNvSpPr txBox="1"/>
          <p:nvPr/>
        </p:nvSpPr>
        <p:spPr>
          <a:xfrm>
            <a:off x="1673896" y="4004992"/>
            <a:ext cx="196449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Strongly mapped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93244" y="2175770"/>
            <a:ext cx="2666235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4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OUTCOME BASED </a:t>
            </a: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</a:p>
        </p:txBody>
      </p:sp>
    </p:spTree>
    <p:extLst>
      <p:ext uri="{BB962C8B-B14F-4D97-AF65-F5344CB8AC3E}">
        <p14:creationId xmlns:p14="http://schemas.microsoft.com/office/powerpoint/2010/main" val="86319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9282</TotalTime>
  <Words>4268</Words>
  <Application>Microsoft Office PowerPoint</Application>
  <PresentationFormat>Widescreen</PresentationFormat>
  <Paragraphs>1615</Paragraphs>
  <Slides>83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98" baseType="lpstr">
      <vt:lpstr>Aptos Display</vt:lpstr>
      <vt:lpstr>Arial</vt:lpstr>
      <vt:lpstr>Arial MT</vt:lpstr>
      <vt:lpstr>Calibri</vt:lpstr>
      <vt:lpstr>Calibri Light</vt:lpstr>
      <vt:lpstr>Cambria</vt:lpstr>
      <vt:lpstr>Constantia</vt:lpstr>
      <vt:lpstr>Posterama</vt:lpstr>
      <vt:lpstr>Roboto Slab</vt:lpstr>
      <vt:lpstr>Tahoma</vt:lpstr>
      <vt:lpstr>Times New Roman</vt:lpstr>
      <vt:lpstr>Verdana</vt:lpstr>
      <vt:lpstr>Wingdings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Demand Ratio Program Name: M.Sc. Chemistry                         Program Code : 104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Awards to students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 J Raju Gottumukkala</dc:creator>
  <cp:lastModifiedBy>Windows User</cp:lastModifiedBy>
  <cp:revision>556</cp:revision>
  <dcterms:created xsi:type="dcterms:W3CDTF">2023-06-17T05:09:24Z</dcterms:created>
  <dcterms:modified xsi:type="dcterms:W3CDTF">2023-11-07T10:40:15Z</dcterms:modified>
</cp:coreProperties>
</file>